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57" r:id="rId3"/>
    <p:sldId id="278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embeddedFontLst>
    <p:embeddedFont>
      <p:font typeface="Nerko One" charset="0"/>
      <p:regular r:id="rId15"/>
    </p:embeddedFont>
    <p:embeddedFont>
      <p:font typeface="Happy Monkey" charset="0"/>
      <p:regular r:id="rId16"/>
    </p:embeddedFont>
    <p:embeddedFont>
      <p:font typeface="Century" pitchFamily="18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bril Fatface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7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472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"/>
          <p:cNvSpPr txBox="1">
            <a:spLocks noGrp="1"/>
          </p:cNvSpPr>
          <p:nvPr>
            <p:ph type="subTitle" idx="1"/>
          </p:nvPr>
        </p:nvSpPr>
        <p:spPr>
          <a:xfrm>
            <a:off x="733350" y="5212900"/>
            <a:ext cx="107253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50" name="Google Shape;1550;p2"/>
          <p:cNvSpPr txBox="1">
            <a:spLocks noGrp="1"/>
          </p:cNvSpPr>
          <p:nvPr>
            <p:ph type="title"/>
          </p:nvPr>
        </p:nvSpPr>
        <p:spPr>
          <a:xfrm>
            <a:off x="1411500" y="2165550"/>
            <a:ext cx="93690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51" name="Google Shape;1551;p2"/>
          <p:cNvSpPr/>
          <p:nvPr/>
        </p:nvSpPr>
        <p:spPr>
          <a:xfrm rot="10800000" flipH="1">
            <a:off x="150500" y="13"/>
            <a:ext cx="5463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 rot="10800000" flipH="1">
            <a:off x="1253410" y="13"/>
            <a:ext cx="5463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 rot="10800000" flipH="1">
            <a:off x="2356321" y="13"/>
            <a:ext cx="5463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 rot="10800000" flipH="1">
            <a:off x="7734396" y="13"/>
            <a:ext cx="5463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 rot="10800000" flipH="1">
            <a:off x="8837306" y="13"/>
            <a:ext cx="5463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 rot="10800000" flipH="1">
            <a:off x="9940217" y="13"/>
            <a:ext cx="5463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 flipH="1">
            <a:off x="11409200" y="5587488"/>
            <a:ext cx="5466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 flipH="1">
            <a:off x="10306079" y="5587488"/>
            <a:ext cx="5466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 flipH="1">
            <a:off x="9202957" y="5587488"/>
            <a:ext cx="5466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 flipH="1">
            <a:off x="3823854" y="5587488"/>
            <a:ext cx="5466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 flipH="1">
            <a:off x="2720732" y="5587488"/>
            <a:ext cx="5466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 flipH="1">
            <a:off x="1617611" y="5587375"/>
            <a:ext cx="546600" cy="127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3"/>
          <p:cNvSpPr/>
          <p:nvPr/>
        </p:nvSpPr>
        <p:spPr>
          <a:xfrm>
            <a:off x="5900975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3"/>
          <p:cNvSpPr/>
          <p:nvPr/>
        </p:nvSpPr>
        <p:spPr>
          <a:xfrm>
            <a:off x="6555177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3"/>
          <p:cNvSpPr/>
          <p:nvPr/>
        </p:nvSpPr>
        <p:spPr>
          <a:xfrm>
            <a:off x="7209379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"/>
          <p:cNvSpPr/>
          <p:nvPr/>
        </p:nvSpPr>
        <p:spPr>
          <a:xfrm>
            <a:off x="10399437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3"/>
          <p:cNvSpPr/>
          <p:nvPr/>
        </p:nvSpPr>
        <p:spPr>
          <a:xfrm>
            <a:off x="11053639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"/>
          <p:cNvSpPr/>
          <p:nvPr/>
        </p:nvSpPr>
        <p:spPr>
          <a:xfrm>
            <a:off x="11707841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71" name="Google Shape;1571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72" name="Google Shape;1572;p3"/>
          <p:cNvSpPr>
            <a:spLocks noGrp="1"/>
          </p:cNvSpPr>
          <p:nvPr>
            <p:ph type="pic" idx="2"/>
          </p:nvPr>
        </p:nvSpPr>
        <p:spPr>
          <a:xfrm>
            <a:off x="1285875" y="1119150"/>
            <a:ext cx="4619700" cy="4619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3" name="Google Shape;1573;p3"/>
          <p:cNvSpPr/>
          <p:nvPr/>
        </p:nvSpPr>
        <p:spPr>
          <a:xfrm rot="5400000">
            <a:off x="254800" y="-55050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"/>
          <p:cNvSpPr/>
          <p:nvPr/>
        </p:nvSpPr>
        <p:spPr>
          <a:xfrm rot="5400000">
            <a:off x="254800" y="731732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"/>
          <p:cNvSpPr/>
          <p:nvPr/>
        </p:nvSpPr>
        <p:spPr>
          <a:xfrm rot="5400000">
            <a:off x="254800" y="1518513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3"/>
          <p:cNvSpPr/>
          <p:nvPr/>
        </p:nvSpPr>
        <p:spPr>
          <a:xfrm rot="5400000">
            <a:off x="254800" y="3671922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3"/>
          <p:cNvSpPr/>
          <p:nvPr/>
        </p:nvSpPr>
        <p:spPr>
          <a:xfrm rot="5400000">
            <a:off x="254800" y="4458704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"/>
          <p:cNvSpPr/>
          <p:nvPr/>
        </p:nvSpPr>
        <p:spPr>
          <a:xfrm rot="5400000">
            <a:off x="254800" y="5245485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4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2" name="Google Shape;1582;p4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3" name="Google Shape;1583;p4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4" name="Google Shape;1584;p4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5" name="Google Shape;1585;p4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6" name="Google Shape;1586;p4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7" name="Google Shape;1587;p4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8" name="Google Shape;1588;p4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9" name="Google Shape;1589;p4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0" name="Google Shape;1590;p4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91" name="Google Shape;1591;p4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92" name="Google Shape;1592;p4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3" name="Google Shape;1593;p4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4" name="Google Shape;1594;p4"/>
          <p:cNvSpPr/>
          <p:nvPr/>
        </p:nvSpPr>
        <p:spPr>
          <a:xfrm>
            <a:off x="5900975" y="6464475"/>
            <a:ext cx="324300" cy="39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4"/>
          <p:cNvSpPr/>
          <p:nvPr/>
        </p:nvSpPr>
        <p:spPr>
          <a:xfrm>
            <a:off x="6555178" y="6464475"/>
            <a:ext cx="324300" cy="39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"/>
          <p:cNvSpPr/>
          <p:nvPr/>
        </p:nvSpPr>
        <p:spPr>
          <a:xfrm>
            <a:off x="7209381" y="6464475"/>
            <a:ext cx="324300" cy="39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4"/>
          <p:cNvSpPr/>
          <p:nvPr/>
        </p:nvSpPr>
        <p:spPr>
          <a:xfrm>
            <a:off x="10399444" y="6464475"/>
            <a:ext cx="324300" cy="39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4"/>
          <p:cNvSpPr/>
          <p:nvPr/>
        </p:nvSpPr>
        <p:spPr>
          <a:xfrm>
            <a:off x="11053647" y="6464475"/>
            <a:ext cx="324300" cy="39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4"/>
          <p:cNvSpPr/>
          <p:nvPr/>
        </p:nvSpPr>
        <p:spPr>
          <a:xfrm>
            <a:off x="11707850" y="6464475"/>
            <a:ext cx="324300" cy="39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5"/>
          <p:cNvSpPr txBox="1">
            <a:spLocks noGrp="1"/>
          </p:cNvSpPr>
          <p:nvPr>
            <p:ph type="title"/>
          </p:nvPr>
        </p:nvSpPr>
        <p:spPr>
          <a:xfrm>
            <a:off x="2401350" y="277405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2" name="Google Shape;1602;p5"/>
          <p:cNvSpPr txBox="1">
            <a:spLocks noGrp="1"/>
          </p:cNvSpPr>
          <p:nvPr>
            <p:ph type="body" idx="1"/>
          </p:nvPr>
        </p:nvSpPr>
        <p:spPr>
          <a:xfrm>
            <a:off x="2401350" y="48577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3" name="Google Shape;1603;p5"/>
          <p:cNvSpPr/>
          <p:nvPr/>
        </p:nvSpPr>
        <p:spPr>
          <a:xfrm rot="10800000">
            <a:off x="11452343" y="-7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"/>
          <p:cNvSpPr/>
          <p:nvPr/>
        </p:nvSpPr>
        <p:spPr>
          <a:xfrm rot="10800000">
            <a:off x="10665561" y="-7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5"/>
          <p:cNvSpPr/>
          <p:nvPr/>
        </p:nvSpPr>
        <p:spPr>
          <a:xfrm rot="10800000">
            <a:off x="9878780" y="-7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"/>
          <p:cNvSpPr/>
          <p:nvPr/>
        </p:nvSpPr>
        <p:spPr>
          <a:xfrm rot="10800000">
            <a:off x="7725371" y="-7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"/>
          <p:cNvSpPr/>
          <p:nvPr/>
        </p:nvSpPr>
        <p:spPr>
          <a:xfrm rot="10800000">
            <a:off x="6938589" y="-7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5"/>
          <p:cNvSpPr/>
          <p:nvPr/>
        </p:nvSpPr>
        <p:spPr>
          <a:xfrm rot="10800000">
            <a:off x="6151808" y="-7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7"/>
          <p:cNvSpPr/>
          <p:nvPr/>
        </p:nvSpPr>
        <p:spPr>
          <a:xfrm flipH="1">
            <a:off x="5963216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7"/>
          <p:cNvSpPr/>
          <p:nvPr/>
        </p:nvSpPr>
        <p:spPr>
          <a:xfrm flipH="1">
            <a:off x="5309014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7"/>
          <p:cNvSpPr/>
          <p:nvPr/>
        </p:nvSpPr>
        <p:spPr>
          <a:xfrm flipH="1">
            <a:off x="4654812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7"/>
          <p:cNvSpPr/>
          <p:nvPr/>
        </p:nvSpPr>
        <p:spPr>
          <a:xfrm flipH="1">
            <a:off x="1464754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7"/>
          <p:cNvSpPr/>
          <p:nvPr/>
        </p:nvSpPr>
        <p:spPr>
          <a:xfrm flipH="1">
            <a:off x="810552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7"/>
          <p:cNvSpPr/>
          <p:nvPr/>
        </p:nvSpPr>
        <p:spPr>
          <a:xfrm flipH="1">
            <a:off x="156350" y="6104400"/>
            <a:ext cx="324300" cy="7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7"/>
          <p:cNvSpPr/>
          <p:nvPr/>
        </p:nvSpPr>
        <p:spPr>
          <a:xfrm rot="-5400000" flipH="1">
            <a:off x="11543991" y="-55050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7"/>
          <p:cNvSpPr/>
          <p:nvPr/>
        </p:nvSpPr>
        <p:spPr>
          <a:xfrm rot="-5400000" flipH="1">
            <a:off x="11543991" y="731732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7"/>
          <p:cNvSpPr/>
          <p:nvPr/>
        </p:nvSpPr>
        <p:spPr>
          <a:xfrm rot="-5400000" flipH="1">
            <a:off x="11543991" y="1518513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7"/>
          <p:cNvSpPr/>
          <p:nvPr/>
        </p:nvSpPr>
        <p:spPr>
          <a:xfrm rot="-5400000" flipH="1">
            <a:off x="11543991" y="3671922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7"/>
          <p:cNvSpPr/>
          <p:nvPr/>
        </p:nvSpPr>
        <p:spPr>
          <a:xfrm rot="-5400000" flipH="1">
            <a:off x="11543991" y="4458704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7"/>
          <p:cNvSpPr/>
          <p:nvPr/>
        </p:nvSpPr>
        <p:spPr>
          <a:xfrm rot="-5400000" flipH="1">
            <a:off x="11543991" y="5245485"/>
            <a:ext cx="389700" cy="90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7"/>
          <p:cNvSpPr txBox="1">
            <a:spLocks noGrp="1"/>
          </p:cNvSpPr>
          <p:nvPr>
            <p:ph type="title"/>
          </p:nvPr>
        </p:nvSpPr>
        <p:spPr>
          <a:xfrm>
            <a:off x="920475" y="109337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40" name="Google Shape;1640;p7"/>
          <p:cNvSpPr txBox="1">
            <a:spLocks noGrp="1"/>
          </p:cNvSpPr>
          <p:nvPr>
            <p:ph type="body" idx="1"/>
          </p:nvPr>
        </p:nvSpPr>
        <p:spPr>
          <a:xfrm>
            <a:off x="920475" y="1913175"/>
            <a:ext cx="7794000" cy="419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672" name="Google Shape;1672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3" name="Google Shape;1673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550" y="96450"/>
            <a:ext cx="11922900" cy="6665100"/>
            <a:chOff x="91440" y="67613"/>
            <a:chExt cx="11922900" cy="6665100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91440" y="67613"/>
              <a:ext cx="35700" cy="6665100"/>
              <a:chOff x="8194100" y="60975"/>
              <a:chExt cx="35700" cy="6665100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320040" y="67613"/>
              <a:ext cx="35700" cy="6665100"/>
              <a:chOff x="8194100" y="60975"/>
              <a:chExt cx="35700" cy="6665100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1"/>
            <p:cNvGrpSpPr/>
            <p:nvPr/>
          </p:nvGrpSpPr>
          <p:grpSpPr>
            <a:xfrm>
              <a:off x="548640" y="67613"/>
              <a:ext cx="35700" cy="6665100"/>
              <a:chOff x="8194100" y="60975"/>
              <a:chExt cx="35700" cy="6665100"/>
            </a:xfrm>
          </p:grpSpPr>
          <p:sp>
            <p:nvSpPr>
              <p:cNvPr id="66" name="Google Shape;66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1"/>
            <p:cNvGrpSpPr/>
            <p:nvPr/>
          </p:nvGrpSpPr>
          <p:grpSpPr>
            <a:xfrm>
              <a:off x="777240" y="67613"/>
              <a:ext cx="35700" cy="6665100"/>
              <a:chOff x="8194100" y="60975"/>
              <a:chExt cx="35700" cy="6665100"/>
            </a:xfrm>
          </p:grpSpPr>
          <p:sp>
            <p:nvSpPr>
              <p:cNvPr id="95" name="Google Shape;95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1"/>
            <p:cNvGrpSpPr/>
            <p:nvPr/>
          </p:nvGrpSpPr>
          <p:grpSpPr>
            <a:xfrm>
              <a:off x="1005840" y="67613"/>
              <a:ext cx="35700" cy="6665100"/>
              <a:chOff x="8194100" y="60975"/>
              <a:chExt cx="35700" cy="6665100"/>
            </a:xfrm>
          </p:grpSpPr>
          <p:sp>
            <p:nvSpPr>
              <p:cNvPr id="124" name="Google Shape;124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1"/>
            <p:cNvGrpSpPr/>
            <p:nvPr/>
          </p:nvGrpSpPr>
          <p:grpSpPr>
            <a:xfrm>
              <a:off x="1234440" y="67613"/>
              <a:ext cx="35700" cy="6665100"/>
              <a:chOff x="8194100" y="60975"/>
              <a:chExt cx="35700" cy="6665100"/>
            </a:xfrm>
          </p:grpSpPr>
          <p:sp>
            <p:nvSpPr>
              <p:cNvPr id="153" name="Google Shape;153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1"/>
            <p:cNvGrpSpPr/>
            <p:nvPr/>
          </p:nvGrpSpPr>
          <p:grpSpPr>
            <a:xfrm>
              <a:off x="1463040" y="67613"/>
              <a:ext cx="35700" cy="6665100"/>
              <a:chOff x="8194100" y="60975"/>
              <a:chExt cx="35700" cy="6665100"/>
            </a:xfrm>
          </p:grpSpPr>
          <p:sp>
            <p:nvSpPr>
              <p:cNvPr id="182" name="Google Shape;182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1"/>
            <p:cNvGrpSpPr/>
            <p:nvPr/>
          </p:nvGrpSpPr>
          <p:grpSpPr>
            <a:xfrm>
              <a:off x="1691640" y="67613"/>
              <a:ext cx="35700" cy="6665100"/>
              <a:chOff x="8194100" y="60975"/>
              <a:chExt cx="35700" cy="6665100"/>
            </a:xfrm>
          </p:grpSpPr>
          <p:sp>
            <p:nvSpPr>
              <p:cNvPr id="211" name="Google Shape;211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"/>
            <p:cNvGrpSpPr/>
            <p:nvPr/>
          </p:nvGrpSpPr>
          <p:grpSpPr>
            <a:xfrm>
              <a:off x="1920240" y="67613"/>
              <a:ext cx="35700" cy="6665100"/>
              <a:chOff x="8194100" y="60975"/>
              <a:chExt cx="35700" cy="6665100"/>
            </a:xfrm>
          </p:grpSpPr>
          <p:sp>
            <p:nvSpPr>
              <p:cNvPr id="240" name="Google Shape;240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1"/>
            <p:cNvGrpSpPr/>
            <p:nvPr/>
          </p:nvGrpSpPr>
          <p:grpSpPr>
            <a:xfrm>
              <a:off x="2148840" y="67613"/>
              <a:ext cx="35700" cy="6665100"/>
              <a:chOff x="8194100" y="60975"/>
              <a:chExt cx="35700" cy="6665100"/>
            </a:xfrm>
          </p:grpSpPr>
          <p:sp>
            <p:nvSpPr>
              <p:cNvPr id="269" name="Google Shape;269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1"/>
            <p:cNvGrpSpPr/>
            <p:nvPr/>
          </p:nvGrpSpPr>
          <p:grpSpPr>
            <a:xfrm>
              <a:off x="2377440" y="67613"/>
              <a:ext cx="35700" cy="6665100"/>
              <a:chOff x="8194100" y="60975"/>
              <a:chExt cx="35700" cy="6665100"/>
            </a:xfrm>
          </p:grpSpPr>
          <p:sp>
            <p:nvSpPr>
              <p:cNvPr id="298" name="Google Shape;298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" name="Google Shape;326;p1"/>
            <p:cNvGrpSpPr/>
            <p:nvPr/>
          </p:nvGrpSpPr>
          <p:grpSpPr>
            <a:xfrm>
              <a:off x="2606040" y="67613"/>
              <a:ext cx="35700" cy="6665100"/>
              <a:chOff x="8194100" y="60975"/>
              <a:chExt cx="35700" cy="6665100"/>
            </a:xfrm>
          </p:grpSpPr>
          <p:sp>
            <p:nvSpPr>
              <p:cNvPr id="327" name="Google Shape;327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1"/>
            <p:cNvGrpSpPr/>
            <p:nvPr/>
          </p:nvGrpSpPr>
          <p:grpSpPr>
            <a:xfrm>
              <a:off x="2834640" y="67613"/>
              <a:ext cx="35700" cy="6665100"/>
              <a:chOff x="8194100" y="60975"/>
              <a:chExt cx="35700" cy="6665100"/>
            </a:xfrm>
          </p:grpSpPr>
          <p:sp>
            <p:nvSpPr>
              <p:cNvPr id="356" name="Google Shape;356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1"/>
            <p:cNvGrpSpPr/>
            <p:nvPr/>
          </p:nvGrpSpPr>
          <p:grpSpPr>
            <a:xfrm>
              <a:off x="3063240" y="67613"/>
              <a:ext cx="35700" cy="6665100"/>
              <a:chOff x="8194100" y="60975"/>
              <a:chExt cx="35700" cy="6665100"/>
            </a:xfrm>
          </p:grpSpPr>
          <p:sp>
            <p:nvSpPr>
              <p:cNvPr id="385" name="Google Shape;385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1"/>
            <p:cNvGrpSpPr/>
            <p:nvPr/>
          </p:nvGrpSpPr>
          <p:grpSpPr>
            <a:xfrm>
              <a:off x="3291840" y="67613"/>
              <a:ext cx="35700" cy="6665100"/>
              <a:chOff x="8194100" y="60975"/>
              <a:chExt cx="35700" cy="6665100"/>
            </a:xfrm>
          </p:grpSpPr>
          <p:sp>
            <p:nvSpPr>
              <p:cNvPr id="414" name="Google Shape;414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1"/>
            <p:cNvGrpSpPr/>
            <p:nvPr/>
          </p:nvGrpSpPr>
          <p:grpSpPr>
            <a:xfrm>
              <a:off x="3520440" y="67613"/>
              <a:ext cx="35700" cy="6665100"/>
              <a:chOff x="8194100" y="60975"/>
              <a:chExt cx="35700" cy="6665100"/>
            </a:xfrm>
          </p:grpSpPr>
          <p:sp>
            <p:nvSpPr>
              <p:cNvPr id="443" name="Google Shape;443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" name="Google Shape;471;p1"/>
            <p:cNvGrpSpPr/>
            <p:nvPr/>
          </p:nvGrpSpPr>
          <p:grpSpPr>
            <a:xfrm>
              <a:off x="3749040" y="67613"/>
              <a:ext cx="35700" cy="6665100"/>
              <a:chOff x="8194100" y="60975"/>
              <a:chExt cx="35700" cy="6665100"/>
            </a:xfrm>
          </p:grpSpPr>
          <p:sp>
            <p:nvSpPr>
              <p:cNvPr id="472" name="Google Shape;472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"/>
            <p:cNvGrpSpPr/>
            <p:nvPr/>
          </p:nvGrpSpPr>
          <p:grpSpPr>
            <a:xfrm>
              <a:off x="3977640" y="67613"/>
              <a:ext cx="35700" cy="6665100"/>
              <a:chOff x="8194100" y="60975"/>
              <a:chExt cx="35700" cy="6665100"/>
            </a:xfrm>
          </p:grpSpPr>
          <p:sp>
            <p:nvSpPr>
              <p:cNvPr id="501" name="Google Shape;501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1"/>
            <p:cNvGrpSpPr/>
            <p:nvPr/>
          </p:nvGrpSpPr>
          <p:grpSpPr>
            <a:xfrm>
              <a:off x="4206240" y="67613"/>
              <a:ext cx="35700" cy="6665100"/>
              <a:chOff x="8194100" y="60975"/>
              <a:chExt cx="35700" cy="6665100"/>
            </a:xfrm>
          </p:grpSpPr>
          <p:sp>
            <p:nvSpPr>
              <p:cNvPr id="530" name="Google Shape;530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" name="Google Shape;558;p1"/>
            <p:cNvGrpSpPr/>
            <p:nvPr/>
          </p:nvGrpSpPr>
          <p:grpSpPr>
            <a:xfrm>
              <a:off x="4434840" y="67613"/>
              <a:ext cx="35700" cy="6665100"/>
              <a:chOff x="8194100" y="60975"/>
              <a:chExt cx="35700" cy="6665100"/>
            </a:xfrm>
          </p:grpSpPr>
          <p:sp>
            <p:nvSpPr>
              <p:cNvPr id="559" name="Google Shape;559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1"/>
            <p:cNvGrpSpPr/>
            <p:nvPr/>
          </p:nvGrpSpPr>
          <p:grpSpPr>
            <a:xfrm>
              <a:off x="4663440" y="67613"/>
              <a:ext cx="35700" cy="6665100"/>
              <a:chOff x="8194100" y="60975"/>
              <a:chExt cx="35700" cy="6665100"/>
            </a:xfrm>
          </p:grpSpPr>
          <p:sp>
            <p:nvSpPr>
              <p:cNvPr id="588" name="Google Shape;588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" name="Google Shape;616;p1"/>
            <p:cNvGrpSpPr/>
            <p:nvPr/>
          </p:nvGrpSpPr>
          <p:grpSpPr>
            <a:xfrm>
              <a:off x="4892040" y="67613"/>
              <a:ext cx="35700" cy="6665100"/>
              <a:chOff x="8194100" y="60975"/>
              <a:chExt cx="35700" cy="6665100"/>
            </a:xfrm>
          </p:grpSpPr>
          <p:sp>
            <p:nvSpPr>
              <p:cNvPr id="617" name="Google Shape;617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5" name="Google Shape;645;p1"/>
            <p:cNvGrpSpPr/>
            <p:nvPr/>
          </p:nvGrpSpPr>
          <p:grpSpPr>
            <a:xfrm>
              <a:off x="5120640" y="67613"/>
              <a:ext cx="35700" cy="6665100"/>
              <a:chOff x="8194100" y="60975"/>
              <a:chExt cx="35700" cy="6665100"/>
            </a:xfrm>
          </p:grpSpPr>
          <p:sp>
            <p:nvSpPr>
              <p:cNvPr id="646" name="Google Shape;646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1"/>
            <p:cNvGrpSpPr/>
            <p:nvPr/>
          </p:nvGrpSpPr>
          <p:grpSpPr>
            <a:xfrm>
              <a:off x="5349240" y="67613"/>
              <a:ext cx="35700" cy="6665100"/>
              <a:chOff x="8194100" y="60975"/>
              <a:chExt cx="35700" cy="6665100"/>
            </a:xfrm>
          </p:grpSpPr>
          <p:sp>
            <p:nvSpPr>
              <p:cNvPr id="675" name="Google Shape;675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1"/>
            <p:cNvGrpSpPr/>
            <p:nvPr/>
          </p:nvGrpSpPr>
          <p:grpSpPr>
            <a:xfrm>
              <a:off x="5577840" y="67613"/>
              <a:ext cx="35700" cy="6665100"/>
              <a:chOff x="8194100" y="60975"/>
              <a:chExt cx="35700" cy="6665100"/>
            </a:xfrm>
          </p:grpSpPr>
          <p:sp>
            <p:nvSpPr>
              <p:cNvPr id="704" name="Google Shape;704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1"/>
            <p:cNvGrpSpPr/>
            <p:nvPr/>
          </p:nvGrpSpPr>
          <p:grpSpPr>
            <a:xfrm>
              <a:off x="5806440" y="67613"/>
              <a:ext cx="35700" cy="6665100"/>
              <a:chOff x="8194100" y="60975"/>
              <a:chExt cx="35700" cy="6665100"/>
            </a:xfrm>
          </p:grpSpPr>
          <p:sp>
            <p:nvSpPr>
              <p:cNvPr id="733" name="Google Shape;733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"/>
            <p:cNvGrpSpPr/>
            <p:nvPr/>
          </p:nvGrpSpPr>
          <p:grpSpPr>
            <a:xfrm>
              <a:off x="6035040" y="67613"/>
              <a:ext cx="35700" cy="6665100"/>
              <a:chOff x="8194100" y="60975"/>
              <a:chExt cx="35700" cy="6665100"/>
            </a:xfrm>
          </p:grpSpPr>
          <p:sp>
            <p:nvSpPr>
              <p:cNvPr id="762" name="Google Shape;762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"/>
            <p:cNvGrpSpPr/>
            <p:nvPr/>
          </p:nvGrpSpPr>
          <p:grpSpPr>
            <a:xfrm>
              <a:off x="6263640" y="67613"/>
              <a:ext cx="35700" cy="6665100"/>
              <a:chOff x="8194100" y="60975"/>
              <a:chExt cx="35700" cy="6665100"/>
            </a:xfrm>
          </p:grpSpPr>
          <p:sp>
            <p:nvSpPr>
              <p:cNvPr id="791" name="Google Shape;791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" name="Google Shape;819;p1"/>
            <p:cNvGrpSpPr/>
            <p:nvPr/>
          </p:nvGrpSpPr>
          <p:grpSpPr>
            <a:xfrm>
              <a:off x="6492240" y="67613"/>
              <a:ext cx="35700" cy="6665100"/>
              <a:chOff x="8194100" y="60975"/>
              <a:chExt cx="35700" cy="6665100"/>
            </a:xfrm>
          </p:grpSpPr>
          <p:sp>
            <p:nvSpPr>
              <p:cNvPr id="820" name="Google Shape;820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" name="Google Shape;848;p1"/>
            <p:cNvGrpSpPr/>
            <p:nvPr/>
          </p:nvGrpSpPr>
          <p:grpSpPr>
            <a:xfrm>
              <a:off x="6720840" y="67613"/>
              <a:ext cx="35700" cy="6665100"/>
              <a:chOff x="8194100" y="60975"/>
              <a:chExt cx="35700" cy="6665100"/>
            </a:xfrm>
          </p:grpSpPr>
          <p:sp>
            <p:nvSpPr>
              <p:cNvPr id="849" name="Google Shape;849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" name="Google Shape;877;p1"/>
            <p:cNvGrpSpPr/>
            <p:nvPr/>
          </p:nvGrpSpPr>
          <p:grpSpPr>
            <a:xfrm>
              <a:off x="6949440" y="67613"/>
              <a:ext cx="35700" cy="6665100"/>
              <a:chOff x="8194100" y="60975"/>
              <a:chExt cx="35700" cy="6665100"/>
            </a:xfrm>
          </p:grpSpPr>
          <p:sp>
            <p:nvSpPr>
              <p:cNvPr id="878" name="Google Shape;878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6" name="Google Shape;906;p1"/>
            <p:cNvGrpSpPr/>
            <p:nvPr/>
          </p:nvGrpSpPr>
          <p:grpSpPr>
            <a:xfrm>
              <a:off x="7178040" y="67613"/>
              <a:ext cx="35700" cy="6665100"/>
              <a:chOff x="8194100" y="60975"/>
              <a:chExt cx="35700" cy="6665100"/>
            </a:xfrm>
          </p:grpSpPr>
          <p:sp>
            <p:nvSpPr>
              <p:cNvPr id="907" name="Google Shape;907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5" name="Google Shape;935;p1"/>
            <p:cNvGrpSpPr/>
            <p:nvPr/>
          </p:nvGrpSpPr>
          <p:grpSpPr>
            <a:xfrm>
              <a:off x="7406640" y="67613"/>
              <a:ext cx="35700" cy="6665100"/>
              <a:chOff x="8194100" y="60975"/>
              <a:chExt cx="35700" cy="6665100"/>
            </a:xfrm>
          </p:grpSpPr>
          <p:sp>
            <p:nvSpPr>
              <p:cNvPr id="936" name="Google Shape;936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" name="Google Shape;964;p1"/>
            <p:cNvGrpSpPr/>
            <p:nvPr/>
          </p:nvGrpSpPr>
          <p:grpSpPr>
            <a:xfrm>
              <a:off x="7635240" y="67613"/>
              <a:ext cx="35700" cy="6665100"/>
              <a:chOff x="8194100" y="60975"/>
              <a:chExt cx="35700" cy="6665100"/>
            </a:xfrm>
          </p:grpSpPr>
          <p:sp>
            <p:nvSpPr>
              <p:cNvPr id="965" name="Google Shape;965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1"/>
            <p:cNvGrpSpPr/>
            <p:nvPr/>
          </p:nvGrpSpPr>
          <p:grpSpPr>
            <a:xfrm>
              <a:off x="7863840" y="67613"/>
              <a:ext cx="35700" cy="6665100"/>
              <a:chOff x="8194100" y="60975"/>
              <a:chExt cx="35700" cy="6665100"/>
            </a:xfrm>
          </p:grpSpPr>
          <p:sp>
            <p:nvSpPr>
              <p:cNvPr id="994" name="Google Shape;994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1"/>
            <p:cNvGrpSpPr/>
            <p:nvPr/>
          </p:nvGrpSpPr>
          <p:grpSpPr>
            <a:xfrm>
              <a:off x="8092440" y="67613"/>
              <a:ext cx="35700" cy="6665100"/>
              <a:chOff x="8194100" y="60975"/>
              <a:chExt cx="35700" cy="6665100"/>
            </a:xfrm>
          </p:grpSpPr>
          <p:sp>
            <p:nvSpPr>
              <p:cNvPr id="1023" name="Google Shape;1023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1"/>
            <p:cNvGrpSpPr/>
            <p:nvPr/>
          </p:nvGrpSpPr>
          <p:grpSpPr>
            <a:xfrm>
              <a:off x="8321040" y="67613"/>
              <a:ext cx="35700" cy="6665100"/>
              <a:chOff x="8194100" y="60975"/>
              <a:chExt cx="35700" cy="6665100"/>
            </a:xfrm>
          </p:grpSpPr>
          <p:sp>
            <p:nvSpPr>
              <p:cNvPr id="1052" name="Google Shape;1052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1"/>
            <p:cNvGrpSpPr/>
            <p:nvPr/>
          </p:nvGrpSpPr>
          <p:grpSpPr>
            <a:xfrm>
              <a:off x="8549640" y="67613"/>
              <a:ext cx="35700" cy="6665100"/>
              <a:chOff x="8194100" y="60975"/>
              <a:chExt cx="35700" cy="6665100"/>
            </a:xfrm>
          </p:grpSpPr>
          <p:sp>
            <p:nvSpPr>
              <p:cNvPr id="1081" name="Google Shape;1081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"/>
            <p:cNvGrpSpPr/>
            <p:nvPr/>
          </p:nvGrpSpPr>
          <p:grpSpPr>
            <a:xfrm>
              <a:off x="8778240" y="67613"/>
              <a:ext cx="35700" cy="6665100"/>
              <a:chOff x="8194100" y="60975"/>
              <a:chExt cx="35700" cy="6665100"/>
            </a:xfrm>
          </p:grpSpPr>
          <p:sp>
            <p:nvSpPr>
              <p:cNvPr id="1110" name="Google Shape;1110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8" name="Google Shape;1138;p1"/>
            <p:cNvGrpSpPr/>
            <p:nvPr/>
          </p:nvGrpSpPr>
          <p:grpSpPr>
            <a:xfrm>
              <a:off x="9006840" y="67613"/>
              <a:ext cx="35700" cy="6665100"/>
              <a:chOff x="8194100" y="60975"/>
              <a:chExt cx="35700" cy="6665100"/>
            </a:xfrm>
          </p:grpSpPr>
          <p:sp>
            <p:nvSpPr>
              <p:cNvPr id="1139" name="Google Shape;1139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7" name="Google Shape;1167;p1"/>
            <p:cNvGrpSpPr/>
            <p:nvPr/>
          </p:nvGrpSpPr>
          <p:grpSpPr>
            <a:xfrm>
              <a:off x="9235440" y="67613"/>
              <a:ext cx="35700" cy="6665100"/>
              <a:chOff x="8194100" y="60975"/>
              <a:chExt cx="35700" cy="6665100"/>
            </a:xfrm>
          </p:grpSpPr>
          <p:sp>
            <p:nvSpPr>
              <p:cNvPr id="1168" name="Google Shape;1168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6" name="Google Shape;1196;p1"/>
            <p:cNvGrpSpPr/>
            <p:nvPr/>
          </p:nvGrpSpPr>
          <p:grpSpPr>
            <a:xfrm>
              <a:off x="9464040" y="67613"/>
              <a:ext cx="35700" cy="6665100"/>
              <a:chOff x="8194100" y="60975"/>
              <a:chExt cx="35700" cy="6665100"/>
            </a:xfrm>
          </p:grpSpPr>
          <p:sp>
            <p:nvSpPr>
              <p:cNvPr id="1197" name="Google Shape;1197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1"/>
            <p:cNvGrpSpPr/>
            <p:nvPr/>
          </p:nvGrpSpPr>
          <p:grpSpPr>
            <a:xfrm>
              <a:off x="9692640" y="67613"/>
              <a:ext cx="35700" cy="6665100"/>
              <a:chOff x="8194100" y="60975"/>
              <a:chExt cx="35700" cy="6665100"/>
            </a:xfrm>
          </p:grpSpPr>
          <p:sp>
            <p:nvSpPr>
              <p:cNvPr id="1226" name="Google Shape;1226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1"/>
            <p:cNvGrpSpPr/>
            <p:nvPr/>
          </p:nvGrpSpPr>
          <p:grpSpPr>
            <a:xfrm>
              <a:off x="9921240" y="67613"/>
              <a:ext cx="35700" cy="6665100"/>
              <a:chOff x="8194100" y="60975"/>
              <a:chExt cx="35700" cy="6665100"/>
            </a:xfrm>
          </p:grpSpPr>
          <p:sp>
            <p:nvSpPr>
              <p:cNvPr id="1255" name="Google Shape;1255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1"/>
            <p:cNvGrpSpPr/>
            <p:nvPr/>
          </p:nvGrpSpPr>
          <p:grpSpPr>
            <a:xfrm>
              <a:off x="10149840" y="67613"/>
              <a:ext cx="35700" cy="6665100"/>
              <a:chOff x="8194100" y="60975"/>
              <a:chExt cx="35700" cy="6665100"/>
            </a:xfrm>
          </p:grpSpPr>
          <p:sp>
            <p:nvSpPr>
              <p:cNvPr id="1284" name="Google Shape;1284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1"/>
            <p:cNvGrpSpPr/>
            <p:nvPr/>
          </p:nvGrpSpPr>
          <p:grpSpPr>
            <a:xfrm>
              <a:off x="10378440" y="67613"/>
              <a:ext cx="35700" cy="6665100"/>
              <a:chOff x="8194100" y="60975"/>
              <a:chExt cx="35700" cy="6665100"/>
            </a:xfrm>
          </p:grpSpPr>
          <p:sp>
            <p:nvSpPr>
              <p:cNvPr id="1313" name="Google Shape;1313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1" name="Google Shape;1341;p1"/>
            <p:cNvGrpSpPr/>
            <p:nvPr/>
          </p:nvGrpSpPr>
          <p:grpSpPr>
            <a:xfrm>
              <a:off x="10607040" y="67613"/>
              <a:ext cx="35700" cy="6665100"/>
              <a:chOff x="8194100" y="60975"/>
              <a:chExt cx="35700" cy="6665100"/>
            </a:xfrm>
          </p:grpSpPr>
          <p:sp>
            <p:nvSpPr>
              <p:cNvPr id="1342" name="Google Shape;1342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1"/>
            <p:cNvGrpSpPr/>
            <p:nvPr/>
          </p:nvGrpSpPr>
          <p:grpSpPr>
            <a:xfrm>
              <a:off x="10835640" y="67613"/>
              <a:ext cx="35700" cy="6665100"/>
              <a:chOff x="8194100" y="60975"/>
              <a:chExt cx="35700" cy="6665100"/>
            </a:xfrm>
          </p:grpSpPr>
          <p:sp>
            <p:nvSpPr>
              <p:cNvPr id="1371" name="Google Shape;1371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9" name="Google Shape;1399;p1"/>
            <p:cNvGrpSpPr/>
            <p:nvPr/>
          </p:nvGrpSpPr>
          <p:grpSpPr>
            <a:xfrm>
              <a:off x="11064240" y="67613"/>
              <a:ext cx="35700" cy="6665100"/>
              <a:chOff x="8194100" y="60975"/>
              <a:chExt cx="35700" cy="6665100"/>
            </a:xfrm>
          </p:grpSpPr>
          <p:sp>
            <p:nvSpPr>
              <p:cNvPr id="1400" name="Google Shape;1400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1"/>
            <p:cNvGrpSpPr/>
            <p:nvPr/>
          </p:nvGrpSpPr>
          <p:grpSpPr>
            <a:xfrm>
              <a:off x="11292840" y="67613"/>
              <a:ext cx="35700" cy="6665100"/>
              <a:chOff x="8194100" y="60975"/>
              <a:chExt cx="35700" cy="6665100"/>
            </a:xfrm>
          </p:grpSpPr>
          <p:sp>
            <p:nvSpPr>
              <p:cNvPr id="1429" name="Google Shape;1429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" name="Google Shape;1457;p1"/>
            <p:cNvGrpSpPr/>
            <p:nvPr/>
          </p:nvGrpSpPr>
          <p:grpSpPr>
            <a:xfrm>
              <a:off x="11521440" y="67613"/>
              <a:ext cx="35700" cy="6665100"/>
              <a:chOff x="8194100" y="60975"/>
              <a:chExt cx="35700" cy="6665100"/>
            </a:xfrm>
          </p:grpSpPr>
          <p:sp>
            <p:nvSpPr>
              <p:cNvPr id="1458" name="Google Shape;1458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6" name="Google Shape;1486;p1"/>
            <p:cNvGrpSpPr/>
            <p:nvPr/>
          </p:nvGrpSpPr>
          <p:grpSpPr>
            <a:xfrm>
              <a:off x="11750040" y="67613"/>
              <a:ext cx="35700" cy="6665100"/>
              <a:chOff x="8194100" y="60975"/>
              <a:chExt cx="35700" cy="6665100"/>
            </a:xfrm>
          </p:grpSpPr>
          <p:sp>
            <p:nvSpPr>
              <p:cNvPr id="1487" name="Google Shape;1487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1"/>
            <p:cNvGrpSpPr/>
            <p:nvPr/>
          </p:nvGrpSpPr>
          <p:grpSpPr>
            <a:xfrm>
              <a:off x="11978640" y="67613"/>
              <a:ext cx="35700" cy="6665100"/>
              <a:chOff x="8194100" y="60975"/>
              <a:chExt cx="35700" cy="6665100"/>
            </a:xfrm>
          </p:grpSpPr>
          <p:sp>
            <p:nvSpPr>
              <p:cNvPr id="1516" name="Google Shape;1516;p1"/>
              <p:cNvSpPr/>
              <p:nvPr/>
            </p:nvSpPr>
            <p:spPr>
              <a:xfrm>
                <a:off x="8194100" y="60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"/>
              <p:cNvSpPr/>
              <p:nvPr/>
            </p:nvSpPr>
            <p:spPr>
              <a:xfrm>
                <a:off x="8194100" y="306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"/>
              <p:cNvSpPr/>
              <p:nvPr/>
            </p:nvSpPr>
            <p:spPr>
              <a:xfrm>
                <a:off x="8194100" y="552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"/>
              <p:cNvSpPr/>
              <p:nvPr/>
            </p:nvSpPr>
            <p:spPr>
              <a:xfrm>
                <a:off x="8194100" y="797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"/>
              <p:cNvSpPr/>
              <p:nvPr/>
            </p:nvSpPr>
            <p:spPr>
              <a:xfrm>
                <a:off x="8194100" y="1043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"/>
              <p:cNvSpPr/>
              <p:nvPr/>
            </p:nvSpPr>
            <p:spPr>
              <a:xfrm>
                <a:off x="8194100" y="1288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"/>
              <p:cNvSpPr/>
              <p:nvPr/>
            </p:nvSpPr>
            <p:spPr>
              <a:xfrm>
                <a:off x="8194100" y="1534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"/>
              <p:cNvSpPr/>
              <p:nvPr/>
            </p:nvSpPr>
            <p:spPr>
              <a:xfrm>
                <a:off x="8194100" y="1779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"/>
              <p:cNvSpPr/>
              <p:nvPr/>
            </p:nvSpPr>
            <p:spPr>
              <a:xfrm>
                <a:off x="8194100" y="2025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"/>
              <p:cNvSpPr/>
              <p:nvPr/>
            </p:nvSpPr>
            <p:spPr>
              <a:xfrm>
                <a:off x="8194100" y="2270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"/>
              <p:cNvSpPr/>
              <p:nvPr/>
            </p:nvSpPr>
            <p:spPr>
              <a:xfrm>
                <a:off x="8194100" y="2516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"/>
              <p:cNvSpPr/>
              <p:nvPr/>
            </p:nvSpPr>
            <p:spPr>
              <a:xfrm>
                <a:off x="8194100" y="2761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"/>
              <p:cNvSpPr/>
              <p:nvPr/>
            </p:nvSpPr>
            <p:spPr>
              <a:xfrm>
                <a:off x="8194100" y="3007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"/>
              <p:cNvSpPr/>
              <p:nvPr/>
            </p:nvSpPr>
            <p:spPr>
              <a:xfrm>
                <a:off x="8194100" y="32529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"/>
              <p:cNvSpPr/>
              <p:nvPr/>
            </p:nvSpPr>
            <p:spPr>
              <a:xfrm>
                <a:off x="8194100" y="34984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"/>
              <p:cNvSpPr/>
              <p:nvPr/>
            </p:nvSpPr>
            <p:spPr>
              <a:xfrm>
                <a:off x="8194100" y="37439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"/>
              <p:cNvSpPr/>
              <p:nvPr/>
            </p:nvSpPr>
            <p:spPr>
              <a:xfrm>
                <a:off x="8194100" y="39895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"/>
              <p:cNvSpPr/>
              <p:nvPr/>
            </p:nvSpPr>
            <p:spPr>
              <a:xfrm>
                <a:off x="8194100" y="42350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"/>
              <p:cNvSpPr/>
              <p:nvPr/>
            </p:nvSpPr>
            <p:spPr>
              <a:xfrm>
                <a:off x="8194100" y="44805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"/>
              <p:cNvSpPr/>
              <p:nvPr/>
            </p:nvSpPr>
            <p:spPr>
              <a:xfrm>
                <a:off x="8194100" y="47261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"/>
              <p:cNvSpPr/>
              <p:nvPr/>
            </p:nvSpPr>
            <p:spPr>
              <a:xfrm>
                <a:off x="8194100" y="49716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"/>
              <p:cNvSpPr/>
              <p:nvPr/>
            </p:nvSpPr>
            <p:spPr>
              <a:xfrm>
                <a:off x="8194100" y="52171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"/>
              <p:cNvSpPr/>
              <p:nvPr/>
            </p:nvSpPr>
            <p:spPr>
              <a:xfrm>
                <a:off x="8194100" y="54627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"/>
              <p:cNvSpPr/>
              <p:nvPr/>
            </p:nvSpPr>
            <p:spPr>
              <a:xfrm>
                <a:off x="8194100" y="57082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"/>
              <p:cNvSpPr/>
              <p:nvPr/>
            </p:nvSpPr>
            <p:spPr>
              <a:xfrm>
                <a:off x="8194100" y="59537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"/>
              <p:cNvSpPr/>
              <p:nvPr/>
            </p:nvSpPr>
            <p:spPr>
              <a:xfrm>
                <a:off x="8194100" y="6199308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"/>
              <p:cNvSpPr/>
              <p:nvPr/>
            </p:nvSpPr>
            <p:spPr>
              <a:xfrm>
                <a:off x="8194100" y="6444842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"/>
              <p:cNvSpPr/>
              <p:nvPr/>
            </p:nvSpPr>
            <p:spPr>
              <a:xfrm>
                <a:off x="8194100" y="6690375"/>
                <a:ext cx="35700" cy="35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4" name="Google Shape;1544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rko One"/>
              <a:buNone/>
              <a:defRPr sz="40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>
            <a:endParaRPr/>
          </a:p>
        </p:txBody>
      </p:sp>
      <p:sp>
        <p:nvSpPr>
          <p:cNvPr id="1545" name="Google Shape;1545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■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■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Happy Monkey"/>
              <a:buChar char="■"/>
              <a:defRPr sz="1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1546" name="Google Shape;154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7" name="Google Shape;1547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8"/>
          <p:cNvSpPr/>
          <p:nvPr/>
        </p:nvSpPr>
        <p:spPr>
          <a:xfrm>
            <a:off x="3200400" y="3260834"/>
            <a:ext cx="5870448" cy="6091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sz="1800" b="1" dirty="0">
                <a:solidFill>
                  <a:srgbClr val="FFFFFF"/>
                </a:solidFill>
                <a:latin typeface="Nerko One"/>
              </a:rPr>
              <a:t>начальных классов</a:t>
            </a:r>
            <a:endParaRPr lang="ru-RU" sz="1800" b="1" dirty="0">
              <a:solidFill>
                <a:srgbClr val="FFFFFF"/>
              </a:solidFill>
              <a:latin typeface="Nerko One"/>
            </a:endParaRPr>
          </a:p>
        </p:txBody>
      </p:sp>
      <p:sp>
        <p:nvSpPr>
          <p:cNvPr id="1784" name="Google Shape;1784;p18"/>
          <p:cNvSpPr/>
          <p:nvPr/>
        </p:nvSpPr>
        <p:spPr>
          <a:xfrm>
            <a:off x="3277508" y="3326830"/>
            <a:ext cx="5636976" cy="1674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dirty="0" smtClean="0">
                <a:solidFill>
                  <a:schemeClr val="dk1"/>
                </a:solidFill>
                <a:latin typeface="Nerko One"/>
              </a:rPr>
              <a:t>начальных </a:t>
            </a:r>
            <a:r>
              <a:rPr lang="ru-RU" dirty="0">
                <a:solidFill>
                  <a:schemeClr val="dk1"/>
                </a:solidFill>
                <a:latin typeface="Nerko One"/>
              </a:rPr>
              <a:t>классов</a:t>
            </a:r>
          </a:p>
          <a:p>
            <a:pPr lvl="0" algn="ctr"/>
            <a:r>
              <a:rPr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 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sp>
        <p:nvSpPr>
          <p:cNvPr id="1780" name="Google Shape;1780;p18"/>
          <p:cNvSpPr/>
          <p:nvPr/>
        </p:nvSpPr>
        <p:spPr>
          <a:xfrm>
            <a:off x="967400" y="2226409"/>
            <a:ext cx="10257196" cy="8686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Nerko One"/>
              </a:rPr>
              <a:t>Модель предметно-развивающей среды в кабинете</a:t>
            </a:r>
            <a:endParaRPr b="0" i="0" dirty="0"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Nerko One"/>
            </a:endParaRPr>
          </a:p>
        </p:txBody>
      </p:sp>
      <p:sp>
        <p:nvSpPr>
          <p:cNvPr id="1783" name="Google Shape;1783;p18"/>
          <p:cNvSpPr/>
          <p:nvPr/>
        </p:nvSpPr>
        <p:spPr>
          <a:xfrm>
            <a:off x="967400" y="2210109"/>
            <a:ext cx="10257196" cy="8686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dirty="0" smtClean="0">
                <a:solidFill>
                  <a:schemeClr val="dk1"/>
                </a:solidFill>
                <a:latin typeface="Nerko One"/>
              </a:rPr>
              <a:t>Модель </a:t>
            </a:r>
            <a:r>
              <a:rPr lang="ru-RU" dirty="0">
                <a:solidFill>
                  <a:schemeClr val="dk1"/>
                </a:solidFill>
                <a:latin typeface="Nerko One"/>
              </a:rPr>
              <a:t>предметно-развивающей среды в кабинете 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sp>
        <p:nvSpPr>
          <p:cNvPr id="1782" name="Google Shape;1782;p18"/>
          <p:cNvSpPr txBox="1">
            <a:spLocks noGrp="1"/>
          </p:cNvSpPr>
          <p:nvPr>
            <p:ph type="subTitle" idx="1"/>
          </p:nvPr>
        </p:nvSpPr>
        <p:spPr>
          <a:xfrm>
            <a:off x="733350" y="4603300"/>
            <a:ext cx="107253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1"/>
          <p:cNvSpPr/>
          <p:nvPr/>
        </p:nvSpPr>
        <p:spPr>
          <a:xfrm>
            <a:off x="513000" y="423875"/>
            <a:ext cx="2116200" cy="2116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1"/>
          <p:cNvSpPr/>
          <p:nvPr/>
        </p:nvSpPr>
        <p:spPr>
          <a:xfrm>
            <a:off x="1099273" y="3420675"/>
            <a:ext cx="5922630" cy="1990770"/>
          </a:xfrm>
          <a:prstGeom prst="roundRect">
            <a:avLst>
              <a:gd name="adj" fmla="val 2273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1"/>
          <p:cNvSpPr txBox="1">
            <a:spLocks noGrp="1"/>
          </p:cNvSpPr>
          <p:nvPr>
            <p:ph type="body" idx="1"/>
          </p:nvPr>
        </p:nvSpPr>
        <p:spPr>
          <a:xfrm>
            <a:off x="1271530" y="3420675"/>
            <a:ext cx="5750374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 smtClean="0"/>
              <a:t>В бытовой зоне расположен умывальник, набор для ванных комнат (зеркало, полка и др.) и необходимые предметы для формирования навыков личной гигиены</a:t>
            </a:r>
            <a:endParaRPr sz="2000" dirty="0"/>
          </a:p>
        </p:txBody>
      </p:sp>
      <p:sp>
        <p:nvSpPr>
          <p:cNvPr id="1874" name="Google Shape;1874;p21"/>
          <p:cNvSpPr/>
          <p:nvPr/>
        </p:nvSpPr>
        <p:spPr>
          <a:xfrm>
            <a:off x="929100" y="981526"/>
            <a:ext cx="1284012" cy="9776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0</a:t>
            </a:r>
            <a:r>
              <a:rPr lang="ru-RU"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5</a:t>
            </a:r>
            <a:endParaRPr b="0" i="0" dirty="0">
              <a:ln>
                <a:noFill/>
              </a:ln>
              <a:solidFill>
                <a:srgbClr val="FFFFFF"/>
              </a:solidFill>
              <a:latin typeface="Nerko One"/>
            </a:endParaRPr>
          </a:p>
        </p:txBody>
      </p:sp>
      <p:grpSp>
        <p:nvGrpSpPr>
          <p:cNvPr id="1875" name="Google Shape;1875;p21"/>
          <p:cNvGrpSpPr/>
          <p:nvPr/>
        </p:nvGrpSpPr>
        <p:grpSpPr>
          <a:xfrm rot="10800000">
            <a:off x="289500" y="5699648"/>
            <a:ext cx="1228854" cy="981933"/>
            <a:chOff x="2648271" y="9656443"/>
            <a:chExt cx="1013404" cy="809708"/>
          </a:xfrm>
        </p:grpSpPr>
        <p:grpSp>
          <p:nvGrpSpPr>
            <p:cNvPr id="1876" name="Google Shape;1876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77" name="Google Shape;1877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81" name="Google Shape;1881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85" name="Google Shape;1885;p21"/>
          <p:cNvSpPr/>
          <p:nvPr/>
        </p:nvSpPr>
        <p:spPr>
          <a:xfrm>
            <a:off x="2779800" y="2268165"/>
            <a:ext cx="3914298" cy="6218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Бытовая зона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grpSp>
        <p:nvGrpSpPr>
          <p:cNvPr id="1888" name="Google Shape;1888;p21"/>
          <p:cNvGrpSpPr/>
          <p:nvPr/>
        </p:nvGrpSpPr>
        <p:grpSpPr>
          <a:xfrm>
            <a:off x="10413206" y="5178622"/>
            <a:ext cx="1353549" cy="1353549"/>
            <a:chOff x="8255309" y="6784332"/>
            <a:chExt cx="981900" cy="981900"/>
          </a:xfrm>
        </p:grpSpPr>
        <p:sp>
          <p:nvSpPr>
            <p:cNvPr id="1889" name="Google Shape;1889;p21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1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91" name="Google Shape;1891;p21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92" name="Google Shape;1892;p21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1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1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5" name="Google Shape;1895;p21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96" name="Google Shape;1896;p21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1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8" name="Google Shape;1898;p21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78" y="423875"/>
            <a:ext cx="3966326" cy="590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1"/>
          <p:cNvSpPr/>
          <p:nvPr/>
        </p:nvSpPr>
        <p:spPr>
          <a:xfrm>
            <a:off x="513000" y="423875"/>
            <a:ext cx="2116200" cy="2116200"/>
          </a:xfrm>
          <a:prstGeom prst="ellipse">
            <a:avLst/>
          </a:prstGeom>
          <a:solidFill>
            <a:schemeClr val="accent6"/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1"/>
          <p:cNvSpPr/>
          <p:nvPr/>
        </p:nvSpPr>
        <p:spPr>
          <a:xfrm>
            <a:off x="1099273" y="3420675"/>
            <a:ext cx="6026146" cy="1757947"/>
          </a:xfrm>
          <a:prstGeom prst="roundRect">
            <a:avLst>
              <a:gd name="adj" fmla="val 2273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1"/>
          <p:cNvSpPr txBox="1">
            <a:spLocks noGrp="1"/>
          </p:cNvSpPr>
          <p:nvPr>
            <p:ph type="body" idx="1"/>
          </p:nvPr>
        </p:nvSpPr>
        <p:spPr>
          <a:xfrm>
            <a:off x="1271529" y="3420675"/>
            <a:ext cx="575037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 smtClean="0"/>
              <a:t>Учитывается возраст детей и в кабинете создаются условия для комфортного обучения младших школьников, где ребёнок не только усваивает материал, но и отдыхает, играет.</a:t>
            </a:r>
            <a:endParaRPr sz="2000" dirty="0"/>
          </a:p>
        </p:txBody>
      </p:sp>
      <p:sp>
        <p:nvSpPr>
          <p:cNvPr id="1874" name="Google Shape;1874;p21"/>
          <p:cNvSpPr/>
          <p:nvPr/>
        </p:nvSpPr>
        <p:spPr>
          <a:xfrm>
            <a:off x="929100" y="981526"/>
            <a:ext cx="1284012" cy="9776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0</a:t>
            </a:r>
            <a:r>
              <a:rPr lang="ru-RU"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6</a:t>
            </a:r>
            <a:endParaRPr b="0" i="0" dirty="0">
              <a:ln>
                <a:noFill/>
              </a:ln>
              <a:solidFill>
                <a:srgbClr val="FFFFFF"/>
              </a:solidFill>
              <a:latin typeface="Nerko One"/>
            </a:endParaRPr>
          </a:p>
        </p:txBody>
      </p:sp>
      <p:grpSp>
        <p:nvGrpSpPr>
          <p:cNvPr id="1875" name="Google Shape;1875;p21"/>
          <p:cNvGrpSpPr/>
          <p:nvPr/>
        </p:nvGrpSpPr>
        <p:grpSpPr>
          <a:xfrm rot="10800000">
            <a:off x="289500" y="5699648"/>
            <a:ext cx="1228854" cy="981933"/>
            <a:chOff x="2648271" y="9656443"/>
            <a:chExt cx="1013404" cy="809708"/>
          </a:xfrm>
        </p:grpSpPr>
        <p:grpSp>
          <p:nvGrpSpPr>
            <p:cNvPr id="1876" name="Google Shape;1876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77" name="Google Shape;1877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81" name="Google Shape;1881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85" name="Google Shape;1885;p21"/>
          <p:cNvSpPr/>
          <p:nvPr/>
        </p:nvSpPr>
        <p:spPr>
          <a:xfrm>
            <a:off x="2779800" y="2268165"/>
            <a:ext cx="3914298" cy="6218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Игровая зона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grpSp>
        <p:nvGrpSpPr>
          <p:cNvPr id="1888" name="Google Shape;1888;p21"/>
          <p:cNvGrpSpPr/>
          <p:nvPr/>
        </p:nvGrpSpPr>
        <p:grpSpPr>
          <a:xfrm>
            <a:off x="10413206" y="5178622"/>
            <a:ext cx="1353549" cy="1353549"/>
            <a:chOff x="8255309" y="6784332"/>
            <a:chExt cx="981900" cy="981900"/>
          </a:xfrm>
        </p:grpSpPr>
        <p:sp>
          <p:nvSpPr>
            <p:cNvPr id="1889" name="Google Shape;1889;p21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1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91" name="Google Shape;1891;p21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92" name="Google Shape;1892;p21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1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1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5" name="Google Shape;1895;p21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96" name="Google Shape;1896;p21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1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8" name="Google Shape;1898;p21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7782" r="50312" b="36390"/>
          <a:stretch/>
        </p:blipFill>
        <p:spPr bwMode="auto">
          <a:xfrm>
            <a:off x="7289276" y="1481975"/>
            <a:ext cx="4477480" cy="33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1"/>
          <p:cNvSpPr/>
          <p:nvPr/>
        </p:nvSpPr>
        <p:spPr>
          <a:xfrm>
            <a:off x="513000" y="423875"/>
            <a:ext cx="2116200" cy="2116200"/>
          </a:xfrm>
          <a:prstGeom prst="ellipse">
            <a:avLst/>
          </a:prstGeom>
          <a:solidFill>
            <a:srgbClr val="FFFF00"/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1"/>
          <p:cNvSpPr/>
          <p:nvPr/>
        </p:nvSpPr>
        <p:spPr>
          <a:xfrm>
            <a:off x="254004" y="3420676"/>
            <a:ext cx="5809493" cy="2180528"/>
          </a:xfrm>
          <a:prstGeom prst="roundRect">
            <a:avLst>
              <a:gd name="adj" fmla="val 22739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1"/>
          <p:cNvSpPr txBox="1">
            <a:spLocks noGrp="1"/>
          </p:cNvSpPr>
          <p:nvPr>
            <p:ph type="body" idx="1"/>
          </p:nvPr>
        </p:nvSpPr>
        <p:spPr>
          <a:xfrm>
            <a:off x="467571" y="3420675"/>
            <a:ext cx="5522216" cy="9470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 smtClean="0"/>
              <a:t>Предназначена для свободного самовыражения, творческой деятельности и взаимодействия людей. Она является средством активизации учащихся формирования у них интереса</a:t>
            </a:r>
            <a:endParaRPr sz="2000" dirty="0"/>
          </a:p>
        </p:txBody>
      </p:sp>
      <p:sp>
        <p:nvSpPr>
          <p:cNvPr id="1874" name="Google Shape;1874;p21"/>
          <p:cNvSpPr/>
          <p:nvPr/>
        </p:nvSpPr>
        <p:spPr>
          <a:xfrm>
            <a:off x="929100" y="981526"/>
            <a:ext cx="1284012" cy="9776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0</a:t>
            </a:r>
            <a:r>
              <a:rPr lang="ru-RU"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7</a:t>
            </a:r>
            <a:endParaRPr b="0" i="0" dirty="0">
              <a:ln>
                <a:noFill/>
              </a:ln>
              <a:solidFill>
                <a:srgbClr val="FFFFFF"/>
              </a:solidFill>
              <a:latin typeface="Nerko One"/>
            </a:endParaRPr>
          </a:p>
        </p:txBody>
      </p:sp>
      <p:grpSp>
        <p:nvGrpSpPr>
          <p:cNvPr id="1875" name="Google Shape;1875;p21"/>
          <p:cNvGrpSpPr/>
          <p:nvPr/>
        </p:nvGrpSpPr>
        <p:grpSpPr>
          <a:xfrm rot="10800000">
            <a:off x="289500" y="5699648"/>
            <a:ext cx="1228854" cy="981933"/>
            <a:chOff x="2648271" y="9656443"/>
            <a:chExt cx="1013404" cy="809708"/>
          </a:xfrm>
        </p:grpSpPr>
        <p:grpSp>
          <p:nvGrpSpPr>
            <p:cNvPr id="1876" name="Google Shape;1876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77" name="Google Shape;1877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81" name="Google Shape;1881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85" name="Google Shape;1885;p21"/>
          <p:cNvSpPr/>
          <p:nvPr/>
        </p:nvSpPr>
        <p:spPr>
          <a:xfrm>
            <a:off x="1271530" y="2798802"/>
            <a:ext cx="3914298" cy="6218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Творческая зона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grpSp>
        <p:nvGrpSpPr>
          <p:cNvPr id="1888" name="Google Shape;1888;p21"/>
          <p:cNvGrpSpPr/>
          <p:nvPr/>
        </p:nvGrpSpPr>
        <p:grpSpPr>
          <a:xfrm>
            <a:off x="10413206" y="5178622"/>
            <a:ext cx="1353549" cy="1353549"/>
            <a:chOff x="8255309" y="6784332"/>
            <a:chExt cx="981900" cy="981900"/>
          </a:xfrm>
        </p:grpSpPr>
        <p:sp>
          <p:nvSpPr>
            <p:cNvPr id="1889" name="Google Shape;1889;p21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1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91" name="Google Shape;1891;p21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92" name="Google Shape;1892;p21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1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1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5" name="Google Shape;1895;p21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96" name="Google Shape;1896;p21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1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8" name="Google Shape;1898;p21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7782" r="50312" b="36390"/>
          <a:stretch/>
        </p:blipFill>
        <p:spPr bwMode="auto">
          <a:xfrm>
            <a:off x="7289276" y="1481975"/>
            <a:ext cx="4477480" cy="33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76" y="1540400"/>
            <a:ext cx="5308016" cy="350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5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9"/>
          <p:cNvSpPr/>
          <p:nvPr/>
        </p:nvSpPr>
        <p:spPr>
          <a:xfrm>
            <a:off x="5748055" y="1755648"/>
            <a:ext cx="4929895" cy="1143000"/>
          </a:xfrm>
          <a:prstGeom prst="roundRect">
            <a:avLst>
              <a:gd name="adj" fmla="val 50000"/>
            </a:avLst>
          </a:prstGeom>
          <a:solidFill>
            <a:srgbClr val="A0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9"/>
          <p:cNvSpPr/>
          <p:nvPr/>
        </p:nvSpPr>
        <p:spPr>
          <a:xfrm>
            <a:off x="6172200" y="1968120"/>
            <a:ext cx="4081346" cy="7672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Nerko One"/>
              </a:rPr>
              <a:t>Предметно-развивающая среда</a:t>
            </a:r>
            <a:endParaRPr b="0" i="0" dirty="0"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Nerko One"/>
            </a:endParaRPr>
          </a:p>
        </p:txBody>
      </p:sp>
      <p:sp>
        <p:nvSpPr>
          <p:cNvPr id="1792" name="Google Shape;1792;p19"/>
          <p:cNvSpPr/>
          <p:nvPr/>
        </p:nvSpPr>
        <p:spPr>
          <a:xfrm>
            <a:off x="6172200" y="1957240"/>
            <a:ext cx="4081346" cy="7672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Предметно-развивающая среда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sp>
        <p:nvSpPr>
          <p:cNvPr id="1790" name="Google Shape;1790;p19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это </a:t>
            </a:r>
            <a:r>
              <a:rPr lang="ru-RU" dirty="0"/>
              <a:t>комплекс психолого – педагогических, эстетических и санитарных условий, необходимых для осуществления педагогического процесса, рационально организованный в пространстве и времени, насыщенный разнообразными предметами и игровыми материалами.</a:t>
            </a:r>
            <a:endParaRPr dirty="0"/>
          </a:p>
        </p:txBody>
      </p:sp>
      <p:grpSp>
        <p:nvGrpSpPr>
          <p:cNvPr id="1793" name="Google Shape;1793;p19"/>
          <p:cNvGrpSpPr/>
          <p:nvPr/>
        </p:nvGrpSpPr>
        <p:grpSpPr>
          <a:xfrm>
            <a:off x="10677950" y="184798"/>
            <a:ext cx="1228854" cy="981933"/>
            <a:chOff x="2648271" y="9656443"/>
            <a:chExt cx="1013404" cy="809708"/>
          </a:xfrm>
        </p:grpSpPr>
        <p:grpSp>
          <p:nvGrpSpPr>
            <p:cNvPr id="1794" name="Google Shape;1794;p19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795" name="Google Shape;1795;p19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19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19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8" name="Google Shape;1798;p19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799" name="Google Shape;1799;p19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02" name="Google Shape;1802;p19"/>
          <p:cNvSpPr/>
          <p:nvPr/>
        </p:nvSpPr>
        <p:spPr>
          <a:xfrm rot="-259099">
            <a:off x="1192103" y="810254"/>
            <a:ext cx="3952320" cy="4791090"/>
          </a:xfrm>
          <a:prstGeom prst="rect">
            <a:avLst/>
          </a:prstGeom>
          <a:solidFill>
            <a:srgbClr val="E5E1D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4" name="Google Shape;1804;p19"/>
          <p:cNvGrpSpPr/>
          <p:nvPr/>
        </p:nvGrpSpPr>
        <p:grpSpPr>
          <a:xfrm>
            <a:off x="4394556" y="4533047"/>
            <a:ext cx="1353549" cy="1353549"/>
            <a:chOff x="8255309" y="6784332"/>
            <a:chExt cx="981900" cy="981900"/>
          </a:xfrm>
        </p:grpSpPr>
        <p:sp>
          <p:nvSpPr>
            <p:cNvPr id="1805" name="Google Shape;1805;p19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6" name="Google Shape;1806;p19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07" name="Google Shape;1807;p19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08" name="Google Shape;1808;p19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19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19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11" name="Google Shape;1811;p19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12" name="Google Shape;1812;p19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19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14" name="Google Shape;1814;p19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9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606">
            <a:off x="1432726" y="1140576"/>
            <a:ext cx="3417715" cy="28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16" name="Google Shape;1816;p19"/>
          <p:cNvGrpSpPr/>
          <p:nvPr/>
        </p:nvGrpSpPr>
        <p:grpSpPr>
          <a:xfrm rot="-1563482">
            <a:off x="850909" y="228511"/>
            <a:ext cx="1499341" cy="1499603"/>
            <a:chOff x="6012379" y="8300904"/>
            <a:chExt cx="1167996" cy="1167996"/>
          </a:xfrm>
        </p:grpSpPr>
        <p:sp>
          <p:nvSpPr>
            <p:cNvPr id="1817" name="Google Shape;1817;p19"/>
            <p:cNvSpPr/>
            <p:nvPr/>
          </p:nvSpPr>
          <p:spPr>
            <a:xfrm rot="757580">
              <a:off x="6185443" y="8475567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8" name="Google Shape;1818;p19"/>
            <p:cNvGrpSpPr/>
            <p:nvPr/>
          </p:nvGrpSpPr>
          <p:grpSpPr>
            <a:xfrm rot="758102">
              <a:off x="6107481" y="8396006"/>
              <a:ext cx="977792" cy="977792"/>
              <a:chOff x="1085147" y="2720748"/>
              <a:chExt cx="1416439" cy="1416439"/>
            </a:xfrm>
          </p:grpSpPr>
          <p:grpSp>
            <p:nvGrpSpPr>
              <p:cNvPr id="1819" name="Google Shape;1819;p19"/>
              <p:cNvGrpSpPr/>
              <p:nvPr/>
            </p:nvGrpSpPr>
            <p:grpSpPr>
              <a:xfrm>
                <a:off x="1085147" y="2720748"/>
                <a:ext cx="1416439" cy="1416439"/>
                <a:chOff x="1085147" y="2720748"/>
                <a:chExt cx="1416439" cy="1416439"/>
              </a:xfrm>
            </p:grpSpPr>
            <p:grpSp>
              <p:nvGrpSpPr>
                <p:cNvPr id="1820" name="Google Shape;1820;p19"/>
                <p:cNvGrpSpPr/>
                <p:nvPr/>
              </p:nvGrpSpPr>
              <p:grpSpPr>
                <a:xfrm>
                  <a:off x="1085147" y="2720748"/>
                  <a:ext cx="1416439" cy="1416439"/>
                  <a:chOff x="1085147" y="2720748"/>
                  <a:chExt cx="1416439" cy="1416439"/>
                </a:xfrm>
              </p:grpSpPr>
              <p:sp>
                <p:nvSpPr>
                  <p:cNvPr id="1821" name="Google Shape;1821;p19"/>
                  <p:cNvSpPr/>
                  <p:nvPr/>
                </p:nvSpPr>
                <p:spPr>
                  <a:xfrm rot="-2700000">
                    <a:off x="1292579" y="2928181"/>
                    <a:ext cx="1001574" cy="1001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017" h="1001017" extrusionOk="0">
                        <a:moveTo>
                          <a:pt x="1001018" y="500509"/>
                        </a:moveTo>
                        <a:cubicBezTo>
                          <a:pt x="1001018" y="776932"/>
                          <a:pt x="776932" y="1001018"/>
                          <a:pt x="500509" y="1001018"/>
                        </a:cubicBezTo>
                        <a:cubicBezTo>
                          <a:pt x="224085" y="1001018"/>
                          <a:pt x="0" y="776932"/>
                          <a:pt x="0" y="500509"/>
                        </a:cubicBezTo>
                        <a:cubicBezTo>
                          <a:pt x="0" y="224086"/>
                          <a:pt x="224085" y="0"/>
                          <a:pt x="500509" y="0"/>
                        </a:cubicBezTo>
                        <a:cubicBezTo>
                          <a:pt x="776932" y="0"/>
                          <a:pt x="1001018" y="224086"/>
                          <a:pt x="1001018" y="500509"/>
                        </a:cubicBezTo>
                        <a:close/>
                      </a:path>
                    </a:pathLst>
                  </a:custGeom>
                  <a:solidFill>
                    <a:srgbClr val="FFD05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2" name="Google Shape;1822;p19"/>
                  <p:cNvSpPr/>
                  <p:nvPr/>
                </p:nvSpPr>
                <p:spPr>
                  <a:xfrm>
                    <a:off x="1348940" y="3027145"/>
                    <a:ext cx="944603" cy="90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4603" h="901993" extrusionOk="0">
                        <a:moveTo>
                          <a:pt x="742950" y="0"/>
                        </a:moveTo>
                        <a:cubicBezTo>
                          <a:pt x="785662" y="81815"/>
                          <a:pt x="806116" y="176864"/>
                          <a:pt x="797092" y="275523"/>
                        </a:cubicBezTo>
                        <a:cubicBezTo>
                          <a:pt x="772427" y="551046"/>
                          <a:pt x="528788" y="753778"/>
                          <a:pt x="253866" y="729114"/>
                        </a:cubicBezTo>
                        <a:cubicBezTo>
                          <a:pt x="158215" y="720692"/>
                          <a:pt x="71588" y="685800"/>
                          <a:pt x="0" y="632259"/>
                        </a:cubicBezTo>
                        <a:cubicBezTo>
                          <a:pt x="76401" y="778443"/>
                          <a:pt x="222584" y="884321"/>
                          <a:pt x="399448" y="899962"/>
                        </a:cubicBezTo>
                        <a:cubicBezTo>
                          <a:pt x="674972" y="924627"/>
                          <a:pt x="918009" y="721895"/>
                          <a:pt x="942674" y="446372"/>
                        </a:cubicBezTo>
                        <a:cubicBezTo>
                          <a:pt x="958315" y="266499"/>
                          <a:pt x="877704" y="100464"/>
                          <a:pt x="742950" y="0"/>
                        </a:cubicBezTo>
                        <a:close/>
                      </a:path>
                    </a:pathLst>
                  </a:custGeom>
                  <a:solidFill>
                    <a:srgbClr val="FDC45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3" name="Google Shape;1823;p19"/>
                  <p:cNvSpPr/>
                  <p:nvPr/>
                </p:nvSpPr>
                <p:spPr>
                  <a:xfrm>
                    <a:off x="1325966" y="2965107"/>
                    <a:ext cx="886239" cy="71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6239" h="713547" extrusionOk="0">
                        <a:moveTo>
                          <a:pt x="31396" y="477728"/>
                        </a:moveTo>
                        <a:cubicBezTo>
                          <a:pt x="54256" y="222057"/>
                          <a:pt x="280450" y="33763"/>
                          <a:pt x="535519" y="56623"/>
                        </a:cubicBezTo>
                        <a:cubicBezTo>
                          <a:pt x="684711" y="69858"/>
                          <a:pt x="811042" y="152876"/>
                          <a:pt x="886240" y="270184"/>
                        </a:cubicBezTo>
                        <a:cubicBezTo>
                          <a:pt x="818863" y="124000"/>
                          <a:pt x="677492" y="17521"/>
                          <a:pt x="506042" y="1880"/>
                        </a:cubicBezTo>
                        <a:cubicBezTo>
                          <a:pt x="250371" y="-20980"/>
                          <a:pt x="24779" y="167314"/>
                          <a:pt x="1919" y="422985"/>
                        </a:cubicBezTo>
                        <a:cubicBezTo>
                          <a:pt x="-7707" y="528863"/>
                          <a:pt x="19364" y="629928"/>
                          <a:pt x="72303" y="713547"/>
                        </a:cubicBezTo>
                        <a:cubicBezTo>
                          <a:pt x="39217" y="642561"/>
                          <a:pt x="24177" y="561348"/>
                          <a:pt x="31396" y="477728"/>
                        </a:cubicBezTo>
                        <a:close/>
                      </a:path>
                    </a:pathLst>
                  </a:custGeom>
                  <a:solidFill>
                    <a:srgbClr val="FFD77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24" name="Google Shape;1824;p19"/>
                <p:cNvGrpSpPr/>
                <p:nvPr/>
              </p:nvGrpSpPr>
              <p:grpSpPr>
                <a:xfrm>
                  <a:off x="1503639" y="3235565"/>
                  <a:ext cx="597443" cy="225431"/>
                  <a:chOff x="1503639" y="3235565"/>
                  <a:chExt cx="597443" cy="225431"/>
                </a:xfrm>
              </p:grpSpPr>
              <p:sp>
                <p:nvSpPr>
                  <p:cNvPr id="1825" name="Google Shape;1825;p19"/>
                  <p:cNvSpPr/>
                  <p:nvPr/>
                </p:nvSpPr>
                <p:spPr>
                  <a:xfrm>
                    <a:off x="1503639" y="3235565"/>
                    <a:ext cx="146090" cy="177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90" h="177344" extrusionOk="0">
                        <a:moveTo>
                          <a:pt x="19759" y="177191"/>
                        </a:moveTo>
                        <a:cubicBezTo>
                          <a:pt x="13744" y="176590"/>
                          <a:pt x="7728" y="172980"/>
                          <a:pt x="3517" y="167566"/>
                        </a:cubicBezTo>
                        <a:cubicBezTo>
                          <a:pt x="-3101" y="157941"/>
                          <a:pt x="-93" y="144706"/>
                          <a:pt x="10134" y="138089"/>
                        </a:cubicBezTo>
                        <a:lnTo>
                          <a:pt x="87136" y="88759"/>
                        </a:lnTo>
                        <a:lnTo>
                          <a:pt x="16751" y="38227"/>
                        </a:lnTo>
                        <a:cubicBezTo>
                          <a:pt x="7126" y="31609"/>
                          <a:pt x="5321" y="18375"/>
                          <a:pt x="11939" y="8749"/>
                        </a:cubicBezTo>
                        <a:cubicBezTo>
                          <a:pt x="18556" y="-876"/>
                          <a:pt x="31791" y="-2681"/>
                          <a:pt x="41416" y="3937"/>
                        </a:cubicBezTo>
                        <a:lnTo>
                          <a:pt x="137067" y="72517"/>
                        </a:lnTo>
                        <a:cubicBezTo>
                          <a:pt x="142481" y="76728"/>
                          <a:pt x="146091" y="83345"/>
                          <a:pt x="146091" y="90564"/>
                        </a:cubicBezTo>
                        <a:cubicBezTo>
                          <a:pt x="146091" y="97783"/>
                          <a:pt x="142481" y="103799"/>
                          <a:pt x="136466" y="108010"/>
                        </a:cubicBezTo>
                        <a:lnTo>
                          <a:pt x="32994" y="174183"/>
                        </a:lnTo>
                        <a:cubicBezTo>
                          <a:pt x="28783" y="176590"/>
                          <a:pt x="24572" y="177793"/>
                          <a:pt x="19759" y="177191"/>
                        </a:cubicBezTo>
                        <a:close/>
                      </a:path>
                    </a:pathLst>
                  </a:custGeom>
                  <a:solidFill>
                    <a:srgbClr val="30303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6" name="Google Shape;1826;p19"/>
                  <p:cNvSpPr/>
                  <p:nvPr/>
                </p:nvSpPr>
                <p:spPr>
                  <a:xfrm>
                    <a:off x="1952020" y="3285054"/>
                    <a:ext cx="149062" cy="175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062" h="175942" extrusionOk="0">
                        <a:moveTo>
                          <a:pt x="109189" y="175830"/>
                        </a:moveTo>
                        <a:cubicBezTo>
                          <a:pt x="104377" y="175228"/>
                          <a:pt x="100166" y="173423"/>
                          <a:pt x="96556" y="170416"/>
                        </a:cubicBezTo>
                        <a:lnTo>
                          <a:pt x="6921" y="86796"/>
                        </a:lnTo>
                        <a:cubicBezTo>
                          <a:pt x="1507" y="81983"/>
                          <a:pt x="-900" y="74764"/>
                          <a:pt x="304" y="68147"/>
                        </a:cubicBezTo>
                        <a:cubicBezTo>
                          <a:pt x="1507" y="60928"/>
                          <a:pt x="5718" y="55514"/>
                          <a:pt x="12335" y="52506"/>
                        </a:cubicBezTo>
                        <a:lnTo>
                          <a:pt x="118815" y="1973"/>
                        </a:lnTo>
                        <a:cubicBezTo>
                          <a:pt x="129643" y="-2839"/>
                          <a:pt x="142276" y="1372"/>
                          <a:pt x="147089" y="12200"/>
                        </a:cubicBezTo>
                        <a:cubicBezTo>
                          <a:pt x="151902" y="23029"/>
                          <a:pt x="147690" y="35662"/>
                          <a:pt x="136862" y="40474"/>
                        </a:cubicBezTo>
                        <a:lnTo>
                          <a:pt x="58657" y="77772"/>
                        </a:lnTo>
                        <a:lnTo>
                          <a:pt x="125432" y="140337"/>
                        </a:lnTo>
                        <a:cubicBezTo>
                          <a:pt x="133854" y="148157"/>
                          <a:pt x="134456" y="161993"/>
                          <a:pt x="126635" y="170416"/>
                        </a:cubicBezTo>
                        <a:cubicBezTo>
                          <a:pt x="121823" y="174626"/>
                          <a:pt x="115205" y="176431"/>
                          <a:pt x="109189" y="175830"/>
                        </a:cubicBezTo>
                        <a:close/>
                      </a:path>
                    </a:pathLst>
                  </a:custGeom>
                  <a:solidFill>
                    <a:srgbClr val="30303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827" name="Google Shape;1827;p19"/>
              <p:cNvGrpSpPr/>
              <p:nvPr/>
            </p:nvGrpSpPr>
            <p:grpSpPr>
              <a:xfrm>
                <a:off x="1537234" y="3483142"/>
                <a:ext cx="498107" cy="365756"/>
                <a:chOff x="1537234" y="3483142"/>
                <a:chExt cx="498107" cy="365756"/>
              </a:xfrm>
            </p:grpSpPr>
            <p:sp>
              <p:nvSpPr>
                <p:cNvPr id="1828" name="Google Shape;1828;p19"/>
                <p:cNvSpPr/>
                <p:nvPr/>
              </p:nvSpPr>
              <p:spPr>
                <a:xfrm>
                  <a:off x="1537234" y="3483142"/>
                  <a:ext cx="498107" cy="195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07" h="195010" extrusionOk="0">
                      <a:moveTo>
                        <a:pt x="0" y="0"/>
                      </a:moveTo>
                      <a:cubicBezTo>
                        <a:pt x="5414" y="98057"/>
                        <a:pt x="104675" y="182278"/>
                        <a:pt x="233413" y="193709"/>
                      </a:cubicBezTo>
                      <a:cubicBezTo>
                        <a:pt x="362151" y="205138"/>
                        <a:pt x="475247" y="140168"/>
                        <a:pt x="498107" y="445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53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29" name="Google Shape;1829;p19"/>
                <p:cNvGrpSpPr/>
                <p:nvPr/>
              </p:nvGrpSpPr>
              <p:grpSpPr>
                <a:xfrm>
                  <a:off x="1619670" y="3492165"/>
                  <a:ext cx="315207" cy="356733"/>
                  <a:chOff x="1619670" y="3492165"/>
                  <a:chExt cx="315207" cy="356733"/>
                </a:xfrm>
              </p:grpSpPr>
              <p:sp>
                <p:nvSpPr>
                  <p:cNvPr id="1830" name="Google Shape;1830;p19"/>
                  <p:cNvSpPr/>
                  <p:nvPr/>
                </p:nvSpPr>
                <p:spPr>
                  <a:xfrm>
                    <a:off x="1619670" y="3492165"/>
                    <a:ext cx="315207" cy="356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207" h="356717" extrusionOk="0">
                        <a:moveTo>
                          <a:pt x="18028" y="0"/>
                        </a:moveTo>
                        <a:lnTo>
                          <a:pt x="582" y="194310"/>
                        </a:lnTo>
                        <a:cubicBezTo>
                          <a:pt x="-6637" y="276125"/>
                          <a:pt x="54123" y="348916"/>
                          <a:pt x="135937" y="356135"/>
                        </a:cubicBezTo>
                        <a:cubicBezTo>
                          <a:pt x="217752" y="363354"/>
                          <a:pt x="290543" y="302594"/>
                          <a:pt x="297762" y="220780"/>
                        </a:cubicBezTo>
                        <a:lnTo>
                          <a:pt x="315208" y="26470"/>
                        </a:lnTo>
                        <a:lnTo>
                          <a:pt x="18028" y="0"/>
                        </a:lnTo>
                        <a:close/>
                      </a:path>
                    </a:pathLst>
                  </a:custGeom>
                  <a:solidFill>
                    <a:srgbClr val="F066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1" name="Google Shape;1831;p19"/>
                  <p:cNvSpPr/>
                  <p:nvPr/>
                </p:nvSpPr>
                <p:spPr>
                  <a:xfrm>
                    <a:off x="1753757" y="3504197"/>
                    <a:ext cx="45164" cy="22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4" h="222629" extrusionOk="0">
                        <a:moveTo>
                          <a:pt x="12077" y="222584"/>
                        </a:moveTo>
                        <a:lnTo>
                          <a:pt x="12077" y="222584"/>
                        </a:lnTo>
                        <a:cubicBezTo>
                          <a:pt x="4858" y="221983"/>
                          <a:pt x="-556" y="215365"/>
                          <a:pt x="46" y="208146"/>
                        </a:cubicBezTo>
                        <a:lnTo>
                          <a:pt x="18695" y="0"/>
                        </a:lnTo>
                        <a:lnTo>
                          <a:pt x="45164" y="2406"/>
                        </a:lnTo>
                        <a:lnTo>
                          <a:pt x="26515" y="210553"/>
                        </a:lnTo>
                        <a:cubicBezTo>
                          <a:pt x="25914" y="217772"/>
                          <a:pt x="19898" y="223186"/>
                          <a:pt x="12077" y="222584"/>
                        </a:cubicBezTo>
                        <a:close/>
                      </a:path>
                    </a:pathLst>
                  </a:custGeom>
                  <a:solidFill>
                    <a:srgbClr val="C64F5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2" name="Google Shape;1832;p19"/>
                  <p:cNvSpPr/>
                  <p:nvPr/>
                </p:nvSpPr>
                <p:spPr>
                  <a:xfrm>
                    <a:off x="1653339" y="3715953"/>
                    <a:ext cx="263491" cy="132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91" h="132945" extrusionOk="0">
                        <a:moveTo>
                          <a:pt x="101667" y="132347"/>
                        </a:moveTo>
                        <a:cubicBezTo>
                          <a:pt x="182278" y="139566"/>
                          <a:pt x="254468" y="80611"/>
                          <a:pt x="263492" y="0"/>
                        </a:cubicBezTo>
                        <a:cubicBezTo>
                          <a:pt x="160622" y="83619"/>
                          <a:pt x="58353" y="86627"/>
                          <a:pt x="0" y="78205"/>
                        </a:cubicBezTo>
                        <a:cubicBezTo>
                          <a:pt x="24665" y="108284"/>
                          <a:pt x="60759" y="128738"/>
                          <a:pt x="101667" y="132347"/>
                        </a:cubicBezTo>
                        <a:close/>
                      </a:path>
                    </a:pathLst>
                  </a:custGeom>
                  <a:solidFill>
                    <a:srgbClr val="E05F6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23"/>
          <p:cNvSpPr/>
          <p:nvPr/>
        </p:nvSpPr>
        <p:spPr>
          <a:xfrm>
            <a:off x="6519672" y="897576"/>
            <a:ext cx="5349240" cy="4256901"/>
          </a:xfrm>
          <a:prstGeom prst="roundRect">
            <a:avLst>
              <a:gd name="adj" fmla="val 1945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3"/>
          <p:cNvSpPr txBox="1">
            <a:spLocks noGrp="1"/>
          </p:cNvSpPr>
          <p:nvPr>
            <p:ph type="title" idx="4294967295"/>
          </p:nvPr>
        </p:nvSpPr>
        <p:spPr>
          <a:xfrm>
            <a:off x="6787575" y="897576"/>
            <a:ext cx="5256600" cy="435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dirty="0"/>
              <a:t>Предметно – развивающая среда способствует развитию творческого воображения детей; формированию культуры взаимоотношений.</a:t>
            </a:r>
            <a:endParaRPr dirty="0"/>
          </a:p>
        </p:txBody>
      </p:sp>
      <p:sp>
        <p:nvSpPr>
          <p:cNvPr id="1915" name="Google Shape;1915;p23"/>
          <p:cNvSpPr txBox="1">
            <a:spLocks noGrp="1"/>
          </p:cNvSpPr>
          <p:nvPr>
            <p:ph type="body" idx="4294967295"/>
          </p:nvPr>
        </p:nvSpPr>
        <p:spPr>
          <a:xfrm>
            <a:off x="550225" y="5341800"/>
            <a:ext cx="10735500" cy="9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16" name="Google Shape;1916;p23"/>
          <p:cNvGrpSpPr/>
          <p:nvPr/>
        </p:nvGrpSpPr>
        <p:grpSpPr>
          <a:xfrm>
            <a:off x="11285691" y="203250"/>
            <a:ext cx="906300" cy="5690235"/>
            <a:chOff x="11285691" y="203250"/>
            <a:chExt cx="906300" cy="5690235"/>
          </a:xfrm>
        </p:grpSpPr>
        <p:sp>
          <p:nvSpPr>
            <p:cNvPr id="1917" name="Google Shape;1917;p23"/>
            <p:cNvSpPr/>
            <p:nvPr/>
          </p:nvSpPr>
          <p:spPr>
            <a:xfrm rot="-5400000" flipH="1">
              <a:off x="11543991" y="-55050"/>
              <a:ext cx="389700" cy="90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3"/>
            <p:cNvSpPr/>
            <p:nvPr/>
          </p:nvSpPr>
          <p:spPr>
            <a:xfrm rot="-5400000" flipH="1">
              <a:off x="11543991" y="731732"/>
              <a:ext cx="389700" cy="90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3"/>
            <p:cNvSpPr/>
            <p:nvPr/>
          </p:nvSpPr>
          <p:spPr>
            <a:xfrm rot="-5400000" flipH="1">
              <a:off x="11543991" y="1518513"/>
              <a:ext cx="389700" cy="90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3"/>
            <p:cNvSpPr/>
            <p:nvPr/>
          </p:nvSpPr>
          <p:spPr>
            <a:xfrm rot="-5400000" flipH="1">
              <a:off x="11543991" y="3671922"/>
              <a:ext cx="389700" cy="90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3"/>
            <p:cNvSpPr/>
            <p:nvPr/>
          </p:nvSpPr>
          <p:spPr>
            <a:xfrm rot="-5400000" flipH="1">
              <a:off x="11543991" y="4458704"/>
              <a:ext cx="389700" cy="90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3"/>
            <p:cNvSpPr/>
            <p:nvPr/>
          </p:nvSpPr>
          <p:spPr>
            <a:xfrm rot="-5400000" flipH="1">
              <a:off x="11543991" y="5245485"/>
              <a:ext cx="389700" cy="90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1" y="1017832"/>
            <a:ext cx="5878094" cy="392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06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29"/>
          <p:cNvSpPr/>
          <p:nvPr/>
        </p:nvSpPr>
        <p:spPr>
          <a:xfrm>
            <a:off x="713232" y="698765"/>
            <a:ext cx="9601199" cy="7615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9"/>
          <p:cNvSpPr/>
          <p:nvPr/>
        </p:nvSpPr>
        <p:spPr>
          <a:xfrm>
            <a:off x="1020300" y="776229"/>
            <a:ext cx="9019812" cy="13681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dirty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Nerko One"/>
              </a:rPr>
              <a:t>В основе разработки реализуются принципы комплексного подхода</a:t>
            </a:r>
          </a:p>
          <a:p>
            <a:pPr lvl="0" algn="ctr"/>
            <a:endParaRPr b="0" i="0" dirty="0"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Nerko One"/>
            </a:endParaRPr>
          </a:p>
        </p:txBody>
      </p:sp>
      <p:sp>
        <p:nvSpPr>
          <p:cNvPr id="2051" name="Google Shape;2051;p29"/>
          <p:cNvSpPr/>
          <p:nvPr/>
        </p:nvSpPr>
        <p:spPr>
          <a:xfrm>
            <a:off x="1020300" y="698765"/>
            <a:ext cx="8827788" cy="7615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Nerko One"/>
              </a:rPr>
              <a:t>В основе разработки реализуются принципы комплексного </a:t>
            </a:r>
            <a:r>
              <a:rPr lang="ru-RU" dirty="0" smtClean="0">
                <a:solidFill>
                  <a:schemeClr val="dk1"/>
                </a:solidFill>
                <a:latin typeface="Nerko One"/>
              </a:rPr>
              <a:t>подхода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sp>
        <p:nvSpPr>
          <p:cNvPr id="2032" name="Google Shape;2032;p29"/>
          <p:cNvSpPr txBox="1">
            <a:spLocks noGrp="1"/>
          </p:cNvSpPr>
          <p:nvPr>
            <p:ph type="body" idx="1"/>
          </p:nvPr>
        </p:nvSpPr>
        <p:spPr>
          <a:xfrm>
            <a:off x="1782974" y="2167800"/>
            <a:ext cx="7607913" cy="51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Century" pitchFamily="18" charset="0"/>
              </a:rPr>
              <a:t>Многофункциональность </a:t>
            </a:r>
            <a:r>
              <a:rPr lang="ru-RU" dirty="0">
                <a:latin typeface="Century" pitchFamily="18" charset="0"/>
              </a:rPr>
              <a:t>помещения;</a:t>
            </a:r>
            <a:endParaRPr dirty="0">
              <a:latin typeface="Century" pitchFamily="18" charset="0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920475" y="2081550"/>
            <a:ext cx="688200" cy="6882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9"/>
          <p:cNvSpPr/>
          <p:nvPr/>
        </p:nvSpPr>
        <p:spPr>
          <a:xfrm>
            <a:off x="1055813" y="2262928"/>
            <a:ext cx="417628" cy="3179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erko One"/>
              </a:rPr>
              <a:t>01</a:t>
            </a:r>
          </a:p>
        </p:txBody>
      </p:sp>
      <p:sp>
        <p:nvSpPr>
          <p:cNvPr id="2035" name="Google Shape;2035;p29"/>
          <p:cNvSpPr txBox="1">
            <a:spLocks noGrp="1"/>
          </p:cNvSpPr>
          <p:nvPr>
            <p:ph type="body" idx="1"/>
          </p:nvPr>
        </p:nvSpPr>
        <p:spPr>
          <a:xfrm>
            <a:off x="1782974" y="3102250"/>
            <a:ext cx="9107529" cy="51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Century" pitchFamily="18" charset="0"/>
              </a:rPr>
              <a:t>Рациональность </a:t>
            </a:r>
            <a:r>
              <a:rPr lang="ru-RU" dirty="0">
                <a:latin typeface="Century" pitchFamily="18" charset="0"/>
              </a:rPr>
              <a:t>использования </a:t>
            </a:r>
            <a:r>
              <a:rPr lang="ru-RU" dirty="0" smtClean="0">
                <a:latin typeface="Century" pitchFamily="18" charset="0"/>
              </a:rPr>
              <a:t>пространства;</a:t>
            </a:r>
            <a:endParaRPr dirty="0">
              <a:latin typeface="Century" pitchFamily="18" charset="0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920475" y="3016000"/>
            <a:ext cx="688200" cy="6882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9"/>
          <p:cNvSpPr/>
          <p:nvPr/>
        </p:nvSpPr>
        <p:spPr>
          <a:xfrm>
            <a:off x="1026075" y="3200565"/>
            <a:ext cx="476978" cy="3190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erko One"/>
              </a:rPr>
              <a:t>02</a:t>
            </a:r>
          </a:p>
        </p:txBody>
      </p:sp>
      <p:sp>
        <p:nvSpPr>
          <p:cNvPr id="2038" name="Google Shape;2038;p29"/>
          <p:cNvSpPr txBox="1">
            <a:spLocks noGrp="1"/>
          </p:cNvSpPr>
          <p:nvPr>
            <p:ph type="body" idx="1"/>
          </p:nvPr>
        </p:nvSpPr>
        <p:spPr>
          <a:xfrm>
            <a:off x="1782974" y="4036700"/>
            <a:ext cx="7415889" cy="51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Century" pitchFamily="18" charset="0"/>
              </a:rPr>
              <a:t>Взаимосвязь </a:t>
            </a:r>
            <a:r>
              <a:rPr lang="ru-RU" dirty="0">
                <a:latin typeface="Century" pitchFamily="18" charset="0"/>
              </a:rPr>
              <a:t>цветовой отделки и освещения;</a:t>
            </a:r>
            <a:endParaRPr dirty="0">
              <a:latin typeface="Century" pitchFamily="18" charset="0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920475" y="3950450"/>
            <a:ext cx="688200" cy="688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9"/>
          <p:cNvSpPr/>
          <p:nvPr/>
        </p:nvSpPr>
        <p:spPr>
          <a:xfrm>
            <a:off x="1026063" y="4139278"/>
            <a:ext cx="476978" cy="3179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erko One"/>
              </a:rPr>
              <a:t>03</a:t>
            </a:r>
          </a:p>
        </p:txBody>
      </p:sp>
      <p:sp>
        <p:nvSpPr>
          <p:cNvPr id="2041" name="Google Shape;2041;p29"/>
          <p:cNvSpPr txBox="1">
            <a:spLocks noGrp="1"/>
          </p:cNvSpPr>
          <p:nvPr>
            <p:ph type="body" idx="1"/>
          </p:nvPr>
        </p:nvSpPr>
        <p:spPr>
          <a:xfrm>
            <a:off x="1782952" y="4934707"/>
            <a:ext cx="7278752" cy="51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Century" pitchFamily="18" charset="0"/>
              </a:rPr>
              <a:t>Целесообразность </a:t>
            </a:r>
            <a:r>
              <a:rPr lang="ru-RU" dirty="0">
                <a:latin typeface="Century" pitchFamily="18" charset="0"/>
              </a:rPr>
              <a:t>озеленения интерьера.</a:t>
            </a:r>
            <a:endParaRPr dirty="0">
              <a:latin typeface="Century" pitchFamily="18" charset="0"/>
            </a:endParaRPr>
          </a:p>
        </p:txBody>
      </p:sp>
      <p:sp>
        <p:nvSpPr>
          <p:cNvPr id="2042" name="Google Shape;2042;p29"/>
          <p:cNvSpPr/>
          <p:nvPr/>
        </p:nvSpPr>
        <p:spPr>
          <a:xfrm>
            <a:off x="920452" y="4848457"/>
            <a:ext cx="688200" cy="688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9"/>
          <p:cNvSpPr/>
          <p:nvPr/>
        </p:nvSpPr>
        <p:spPr>
          <a:xfrm>
            <a:off x="1023240" y="5029835"/>
            <a:ext cx="474800" cy="3141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FFFFFF"/>
                </a:solidFill>
                <a:latin typeface="Nerko One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61208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20"/>
          <p:cNvSpPr/>
          <p:nvPr/>
        </p:nvSpPr>
        <p:spPr>
          <a:xfrm>
            <a:off x="218769" y="532250"/>
            <a:ext cx="7035900" cy="964059"/>
          </a:xfrm>
          <a:prstGeom prst="roundRect">
            <a:avLst>
              <a:gd name="adj" fmla="val 2059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0"/>
          <p:cNvSpPr/>
          <p:nvPr/>
        </p:nvSpPr>
        <p:spPr>
          <a:xfrm>
            <a:off x="410700" y="709645"/>
            <a:ext cx="6652039" cy="60560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dirty="0" smtClean="0"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Nerko One"/>
              </a:rPr>
              <a:t>Зоны кабинета</a:t>
            </a:r>
            <a:endParaRPr b="0" i="0" dirty="0"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Nerko One"/>
            </a:endParaRPr>
          </a:p>
        </p:txBody>
      </p:sp>
      <p:sp>
        <p:nvSpPr>
          <p:cNvPr id="1839" name="Google Shape;1839;p20"/>
          <p:cNvSpPr/>
          <p:nvPr/>
        </p:nvSpPr>
        <p:spPr>
          <a:xfrm>
            <a:off x="410700" y="698765"/>
            <a:ext cx="6652039" cy="60560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Зоны кабинета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sp>
        <p:nvSpPr>
          <p:cNvPr id="1840" name="Google Shape;1840;p20"/>
          <p:cNvSpPr/>
          <p:nvPr/>
        </p:nvSpPr>
        <p:spPr>
          <a:xfrm>
            <a:off x="8304350" y="3880191"/>
            <a:ext cx="3380700" cy="3699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>
            <a:off x="4354450" y="3880191"/>
            <a:ext cx="3380700" cy="3699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>
            <a:off x="404550" y="3880191"/>
            <a:ext cx="3380700" cy="3699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>
            <a:off x="8314375" y="2209500"/>
            <a:ext cx="3380700" cy="369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>
            <a:off x="4364475" y="2209500"/>
            <a:ext cx="3380700" cy="369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0"/>
          <p:cNvSpPr/>
          <p:nvPr/>
        </p:nvSpPr>
        <p:spPr>
          <a:xfrm>
            <a:off x="414575" y="2209500"/>
            <a:ext cx="3380700" cy="369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0"/>
          <p:cNvSpPr txBox="1">
            <a:spLocks noGrp="1"/>
          </p:cNvSpPr>
          <p:nvPr>
            <p:ph type="body" idx="1"/>
          </p:nvPr>
        </p:nvSpPr>
        <p:spPr>
          <a:xfrm>
            <a:off x="500675" y="257940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мотивация учебной деятельности и развития</a:t>
            </a:r>
          </a:p>
          <a:p>
            <a:pPr marL="0" lvl="0" indent="0">
              <a:buNone/>
            </a:pPr>
            <a:r>
              <a:rPr lang="ru-RU" sz="1200" b="0" dirty="0">
                <a:latin typeface="Arial" pitchFamily="34" charset="0"/>
                <a:cs typeface="Arial" pitchFamily="34" charset="0"/>
              </a:rPr>
              <a:t>познавательного интереса с помощью нестандартных приемов и</a:t>
            </a:r>
          </a:p>
          <a:p>
            <a:pPr marL="0" lvl="0" indent="0">
              <a:buNone/>
            </a:pPr>
            <a:r>
              <a:rPr lang="ru-RU" sz="1200" b="0" dirty="0">
                <a:latin typeface="Arial" pitchFamily="34" charset="0"/>
                <a:cs typeface="Arial" pitchFamily="34" charset="0"/>
              </a:rPr>
              <a:t>способов обучения.</a:t>
            </a:r>
            <a:endParaRPr sz="1200" b="0" dirty="0">
              <a:latin typeface="Happy Monkey" charset="0"/>
              <a:cs typeface="Arial" pitchFamily="34" charset="0"/>
            </a:endParaRPr>
          </a:p>
        </p:txBody>
      </p:sp>
      <p:sp>
        <p:nvSpPr>
          <p:cNvPr id="1847" name="Google Shape;1847;p20"/>
          <p:cNvSpPr txBox="1">
            <a:spLocks noGrp="1"/>
          </p:cNvSpPr>
          <p:nvPr>
            <p:ph type="body" idx="2"/>
          </p:nvPr>
        </p:nvSpPr>
        <p:spPr>
          <a:xfrm>
            <a:off x="4450575" y="257940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Цель: </a:t>
            </a:r>
            <a:r>
              <a:rPr lang="ru-RU" b="0" dirty="0"/>
              <a:t>создание условий для интеллектуального</a:t>
            </a:r>
          </a:p>
          <a:p>
            <a:pPr marL="0" lvl="0" indent="0">
              <a:buNone/>
            </a:pPr>
            <a:r>
              <a:rPr lang="ru-RU" b="0" dirty="0"/>
              <a:t>развития учащихся.</a:t>
            </a:r>
            <a:endParaRPr b="0" dirty="0"/>
          </a:p>
        </p:txBody>
      </p:sp>
      <p:sp>
        <p:nvSpPr>
          <p:cNvPr id="1848" name="Google Shape;1848;p20"/>
          <p:cNvSpPr txBox="1">
            <a:spLocks noGrp="1"/>
          </p:cNvSpPr>
          <p:nvPr>
            <p:ph type="body" idx="3"/>
          </p:nvPr>
        </p:nvSpPr>
        <p:spPr>
          <a:xfrm>
            <a:off x="390919" y="4250091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/>
              <a:t>Цель: </a:t>
            </a:r>
            <a:r>
              <a:rPr lang="ru-RU" sz="1600" b="0" dirty="0"/>
              <a:t>способствовать </a:t>
            </a:r>
            <a:r>
              <a:rPr lang="ru-RU" sz="1600" b="0" dirty="0" smtClean="0"/>
              <a:t> развитию </a:t>
            </a:r>
            <a:r>
              <a:rPr lang="ru-RU" sz="1600" b="0" dirty="0"/>
              <a:t>многих качеств, с </a:t>
            </a:r>
            <a:r>
              <a:rPr lang="ru-RU" sz="1600" b="0" dirty="0" smtClean="0"/>
              <a:t>раннего детства </a:t>
            </a:r>
            <a:r>
              <a:rPr lang="ru-RU" sz="1600" b="0" dirty="0"/>
              <a:t>прививать любовь к природе, трудолюбие</a:t>
            </a:r>
            <a:endParaRPr sz="1600" b="0" dirty="0"/>
          </a:p>
        </p:txBody>
      </p:sp>
      <p:sp>
        <p:nvSpPr>
          <p:cNvPr id="1849" name="Google Shape;1849;p20"/>
          <p:cNvSpPr txBox="1">
            <a:spLocks noGrp="1"/>
          </p:cNvSpPr>
          <p:nvPr>
            <p:ph type="body" idx="4"/>
          </p:nvPr>
        </p:nvSpPr>
        <p:spPr>
          <a:xfrm>
            <a:off x="4364475" y="4187703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Цель:</a:t>
            </a:r>
            <a:r>
              <a:rPr lang="ru-RU" b="0" dirty="0"/>
              <a:t> формирование у учащихся основных гигиенических</a:t>
            </a:r>
          </a:p>
          <a:p>
            <a:pPr marL="0" lvl="0" indent="0">
              <a:buNone/>
            </a:pPr>
            <a:r>
              <a:rPr lang="ru-RU" b="0" dirty="0"/>
              <a:t>норм, правил и навыков.</a:t>
            </a:r>
            <a:endParaRPr b="0" dirty="0"/>
          </a:p>
        </p:txBody>
      </p:sp>
      <p:sp>
        <p:nvSpPr>
          <p:cNvPr id="1850" name="Google Shape;1850;p20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 | </a:t>
            </a:r>
            <a:r>
              <a:rPr lang="ru-RU" dirty="0" smtClean="0"/>
              <a:t>Учебная</a:t>
            </a:r>
            <a:endParaRPr dirty="0"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 | </a:t>
            </a:r>
            <a:r>
              <a:rPr lang="ru-RU" sz="2400" dirty="0" smtClean="0"/>
              <a:t>Информационная</a:t>
            </a:r>
            <a:endParaRPr sz="2400" dirty="0"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7"/>
          </p:nvPr>
        </p:nvSpPr>
        <p:spPr>
          <a:xfrm>
            <a:off x="484625" y="372855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 | </a:t>
            </a:r>
            <a:r>
              <a:rPr lang="ru-RU" dirty="0" smtClean="0"/>
              <a:t>Зелёная</a:t>
            </a:r>
            <a:endParaRPr dirty="0"/>
          </a:p>
        </p:txBody>
      </p:sp>
      <p:sp>
        <p:nvSpPr>
          <p:cNvPr id="1853" name="Google Shape;1853;p20"/>
          <p:cNvSpPr txBox="1">
            <a:spLocks noGrp="1"/>
          </p:cNvSpPr>
          <p:nvPr>
            <p:ph type="title" idx="8"/>
          </p:nvPr>
        </p:nvSpPr>
        <p:spPr>
          <a:xfrm>
            <a:off x="4442550" y="372855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 | </a:t>
            </a:r>
            <a:r>
              <a:rPr lang="ru-RU" dirty="0" smtClean="0"/>
              <a:t>Бытовая</a:t>
            </a:r>
            <a:endParaRPr dirty="0"/>
          </a:p>
        </p:txBody>
      </p:sp>
      <p:sp>
        <p:nvSpPr>
          <p:cNvPr id="1854" name="Google Shape;1854;p20"/>
          <p:cNvSpPr txBox="1">
            <a:spLocks noGrp="1"/>
          </p:cNvSpPr>
          <p:nvPr>
            <p:ph type="body" idx="9"/>
          </p:nvPr>
        </p:nvSpPr>
        <p:spPr>
          <a:xfrm>
            <a:off x="8083296" y="2579400"/>
            <a:ext cx="3995927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1300" dirty="0"/>
              <a:t>Цель: </a:t>
            </a:r>
            <a:r>
              <a:rPr lang="ru-RU" sz="1300" b="0" dirty="0"/>
              <a:t>обеспечивает соблюдение </a:t>
            </a:r>
            <a:r>
              <a:rPr lang="ru-RU" sz="1300" b="0" dirty="0" smtClean="0"/>
              <a:t>режима двигательной </a:t>
            </a:r>
            <a:r>
              <a:rPr lang="ru-RU" sz="1300" b="0" dirty="0"/>
              <a:t>активности детей </a:t>
            </a:r>
            <a:r>
              <a:rPr lang="ru-RU" sz="1300" b="0" dirty="0" smtClean="0"/>
              <a:t>и предусматривает </a:t>
            </a:r>
            <a:r>
              <a:rPr lang="ru-RU" sz="1300" b="0" dirty="0"/>
              <a:t>небольшое </a:t>
            </a:r>
            <a:r>
              <a:rPr lang="ru-RU" sz="1300" b="0" dirty="0" smtClean="0"/>
              <a:t>свободной пространство </a:t>
            </a:r>
            <a:r>
              <a:rPr lang="ru-RU" sz="1300" b="0" dirty="0"/>
              <a:t>(как правило, </a:t>
            </a:r>
            <a:r>
              <a:rPr lang="ru-RU" sz="1300" b="0" dirty="0" smtClean="0"/>
              <a:t>оснащенное ковровым </a:t>
            </a:r>
            <a:r>
              <a:rPr lang="ru-RU" sz="1300" b="0" dirty="0"/>
              <a:t>покрытием) для </a:t>
            </a:r>
            <a:r>
              <a:rPr lang="ru-RU" sz="1300" b="0" dirty="0" smtClean="0"/>
              <a:t>проведения подвижных </a:t>
            </a:r>
            <a:r>
              <a:rPr lang="ru-RU" sz="1300" b="0" dirty="0"/>
              <a:t>упражнений и игр.</a:t>
            </a:r>
            <a:endParaRPr sz="1300" b="0" dirty="0"/>
          </a:p>
        </p:txBody>
      </p:sp>
      <p:sp>
        <p:nvSpPr>
          <p:cNvPr id="1855" name="Google Shape;1855;p20"/>
          <p:cNvSpPr txBox="1">
            <a:spLocks noGrp="1"/>
          </p:cNvSpPr>
          <p:nvPr>
            <p:ph type="body" idx="13"/>
          </p:nvPr>
        </p:nvSpPr>
        <p:spPr>
          <a:xfrm>
            <a:off x="8314375" y="4250091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/>
              <a:t>Цель: </a:t>
            </a:r>
            <a:r>
              <a:rPr lang="ru-RU" sz="1600" b="0" dirty="0"/>
              <a:t>создание условий для отвлечения учащихся от учебной</a:t>
            </a:r>
          </a:p>
          <a:p>
            <a:pPr marL="0" lvl="0" indent="0">
              <a:buNone/>
            </a:pPr>
            <a:r>
              <a:rPr lang="ru-RU" sz="1600" b="0" dirty="0"/>
              <a:t>деятельности, разряжение эмоционально-психологического</a:t>
            </a:r>
          </a:p>
          <a:p>
            <a:pPr marL="0" lvl="0" indent="0">
              <a:buNone/>
            </a:pPr>
            <a:r>
              <a:rPr lang="ru-RU" sz="1600" b="0" dirty="0"/>
              <a:t>состояния детей через игровую деятельность.</a:t>
            </a:r>
            <a:endParaRPr sz="1600" b="0" dirty="0"/>
          </a:p>
        </p:txBody>
      </p:sp>
      <p:sp>
        <p:nvSpPr>
          <p:cNvPr id="1856" name="Google Shape;1856;p20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 | </a:t>
            </a:r>
            <a:r>
              <a:rPr lang="ru-RU" dirty="0" smtClean="0"/>
              <a:t>Двигательная</a:t>
            </a:r>
            <a:endParaRPr dirty="0"/>
          </a:p>
        </p:txBody>
      </p:sp>
      <p:sp>
        <p:nvSpPr>
          <p:cNvPr id="1857" name="Google Shape;1857;p20"/>
          <p:cNvSpPr txBox="1">
            <a:spLocks noGrp="1"/>
          </p:cNvSpPr>
          <p:nvPr>
            <p:ph type="title" idx="15"/>
          </p:nvPr>
        </p:nvSpPr>
        <p:spPr>
          <a:xfrm>
            <a:off x="8400475" y="372855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dirty="0"/>
              <a:t>06 | Игровая</a:t>
            </a:r>
            <a:endParaRPr lang="ru-RU" dirty="0"/>
          </a:p>
        </p:txBody>
      </p:sp>
      <p:grpSp>
        <p:nvGrpSpPr>
          <p:cNvPr id="1858" name="Google Shape;1858;p20"/>
          <p:cNvGrpSpPr/>
          <p:nvPr/>
        </p:nvGrpSpPr>
        <p:grpSpPr>
          <a:xfrm>
            <a:off x="10677950" y="184798"/>
            <a:ext cx="1228854" cy="981933"/>
            <a:chOff x="2648271" y="9656443"/>
            <a:chExt cx="1013404" cy="809708"/>
          </a:xfrm>
        </p:grpSpPr>
        <p:grpSp>
          <p:nvGrpSpPr>
            <p:cNvPr id="1859" name="Google Shape;1859;p20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60" name="Google Shape;1860;p20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0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0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3" name="Google Shape;1863;p20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64" name="Google Shape;1864;p20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0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20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Google Shape;1840;p20"/>
          <p:cNvSpPr/>
          <p:nvPr/>
        </p:nvSpPr>
        <p:spPr>
          <a:xfrm>
            <a:off x="304819" y="5512272"/>
            <a:ext cx="3380700" cy="3699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857;p20"/>
          <p:cNvSpPr txBox="1">
            <a:spLocks noGrp="1"/>
          </p:cNvSpPr>
          <p:nvPr>
            <p:ph type="title" idx="15"/>
          </p:nvPr>
        </p:nvSpPr>
        <p:spPr>
          <a:xfrm>
            <a:off x="304819" y="5349372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dirty="0" smtClean="0"/>
              <a:t>07 </a:t>
            </a:r>
            <a:r>
              <a:rPr lang="ru-RU" dirty="0"/>
              <a:t>| </a:t>
            </a:r>
            <a:r>
              <a:rPr lang="ru-RU" dirty="0" smtClean="0"/>
              <a:t>Творческая</a:t>
            </a:r>
            <a:endParaRPr lang="ru-RU" dirty="0"/>
          </a:p>
        </p:txBody>
      </p:sp>
      <p:sp>
        <p:nvSpPr>
          <p:cNvPr id="41" name="Google Shape;1848;p20"/>
          <p:cNvSpPr txBox="1">
            <a:spLocks/>
          </p:cNvSpPr>
          <p:nvPr/>
        </p:nvSpPr>
        <p:spPr>
          <a:xfrm>
            <a:off x="304819" y="5849823"/>
            <a:ext cx="5836998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■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■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●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appy Monkey"/>
              <a:buChar char="○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Happy Monkey"/>
              <a:buChar char="■"/>
              <a:defRPr sz="1900" b="1" i="0" u="none" strike="noStrike" cap="non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marL="0" indent="0">
              <a:buNone/>
            </a:pPr>
            <a:r>
              <a:rPr lang="ru-RU" sz="1600" dirty="0"/>
              <a:t>Цель:</a:t>
            </a:r>
            <a:r>
              <a:rPr lang="ru-RU" sz="1600" b="0" dirty="0"/>
              <a:t> развитие творческих способностей </a:t>
            </a:r>
            <a:r>
              <a:rPr lang="ru-RU" sz="1600" b="0" dirty="0" smtClean="0"/>
              <a:t>учащихся, фантазии</a:t>
            </a:r>
            <a:r>
              <a:rPr lang="ru-RU" sz="1600" b="0" dirty="0"/>
              <a:t>, креативного мышления и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159278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1"/>
          <p:cNvSpPr/>
          <p:nvPr/>
        </p:nvSpPr>
        <p:spPr>
          <a:xfrm>
            <a:off x="513000" y="423875"/>
            <a:ext cx="2116200" cy="2116200"/>
          </a:xfrm>
          <a:prstGeom prst="ellipse">
            <a:avLst/>
          </a:prstGeom>
          <a:solidFill>
            <a:schemeClr val="accent1"/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1"/>
          <p:cNvSpPr/>
          <p:nvPr/>
        </p:nvSpPr>
        <p:spPr>
          <a:xfrm>
            <a:off x="1099272" y="3420675"/>
            <a:ext cx="10001065" cy="1990770"/>
          </a:xfrm>
          <a:prstGeom prst="roundRect">
            <a:avLst>
              <a:gd name="adj" fmla="val 227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1"/>
          <p:cNvSpPr txBox="1">
            <a:spLocks noGrp="1"/>
          </p:cNvSpPr>
          <p:nvPr>
            <p:ph type="body" idx="1"/>
          </p:nvPr>
        </p:nvSpPr>
        <p:spPr>
          <a:xfrm>
            <a:off x="1271529" y="3420675"/>
            <a:ext cx="98288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/>
              <a:t>Все учебные кабинеты должны иметь естественное левостороннее освещение.</a:t>
            </a:r>
          </a:p>
          <a:p>
            <a:pPr marL="0" lvl="0" indent="0">
              <a:buNone/>
            </a:pPr>
            <a:r>
              <a:rPr lang="ru-RU" sz="2000" dirty="0" err="1"/>
              <a:t>Светопроемы</a:t>
            </a:r>
            <a:r>
              <a:rPr lang="ru-RU" sz="2000" dirty="0"/>
              <a:t> учебных кабинетов оборудуют регулируемыми солнцезащитными устройствами с длиной не ниже уровня подоконника. Запрещается загромождение световых проемов оборудованием, комнатными растениями или другими </a:t>
            </a:r>
            <a:r>
              <a:rPr lang="ru-RU" sz="2000" dirty="0" smtClean="0"/>
              <a:t>предметами.</a:t>
            </a:r>
            <a:endParaRPr sz="2000" dirty="0"/>
          </a:p>
        </p:txBody>
      </p:sp>
      <p:sp>
        <p:nvSpPr>
          <p:cNvPr id="1874" name="Google Shape;1874;p21"/>
          <p:cNvSpPr/>
          <p:nvPr/>
        </p:nvSpPr>
        <p:spPr>
          <a:xfrm>
            <a:off x="929100" y="981526"/>
            <a:ext cx="1284012" cy="9776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erko One"/>
              </a:rPr>
              <a:t>01</a:t>
            </a:r>
          </a:p>
        </p:txBody>
      </p:sp>
      <p:grpSp>
        <p:nvGrpSpPr>
          <p:cNvPr id="1875" name="Google Shape;1875;p21"/>
          <p:cNvGrpSpPr/>
          <p:nvPr/>
        </p:nvGrpSpPr>
        <p:grpSpPr>
          <a:xfrm rot="10800000">
            <a:off x="289500" y="5699648"/>
            <a:ext cx="1228854" cy="981933"/>
            <a:chOff x="2648271" y="9656443"/>
            <a:chExt cx="1013404" cy="809708"/>
          </a:xfrm>
        </p:grpSpPr>
        <p:grpSp>
          <p:nvGrpSpPr>
            <p:cNvPr id="1876" name="Google Shape;1876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77" name="Google Shape;1877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81" name="Google Shape;1881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85" name="Google Shape;1885;p21"/>
          <p:cNvSpPr/>
          <p:nvPr/>
        </p:nvSpPr>
        <p:spPr>
          <a:xfrm>
            <a:off x="2779800" y="2268165"/>
            <a:ext cx="3914298" cy="6218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Учебная зона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grpSp>
        <p:nvGrpSpPr>
          <p:cNvPr id="1888" name="Google Shape;1888;p21"/>
          <p:cNvGrpSpPr/>
          <p:nvPr/>
        </p:nvGrpSpPr>
        <p:grpSpPr>
          <a:xfrm>
            <a:off x="10413206" y="5178622"/>
            <a:ext cx="1353549" cy="1353549"/>
            <a:chOff x="8255309" y="6784332"/>
            <a:chExt cx="981900" cy="981900"/>
          </a:xfrm>
        </p:grpSpPr>
        <p:sp>
          <p:nvSpPr>
            <p:cNvPr id="1889" name="Google Shape;1889;p21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1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91" name="Google Shape;1891;p21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92" name="Google Shape;1892;p21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1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1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5" name="Google Shape;1895;p21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96" name="Google Shape;1896;p21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1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8" name="Google Shape;1898;p21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166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21"/>
          <p:cNvSpPr/>
          <p:nvPr/>
        </p:nvSpPr>
        <p:spPr>
          <a:xfrm>
            <a:off x="1228523" y="2425289"/>
            <a:ext cx="10001065" cy="3103387"/>
          </a:xfrm>
          <a:prstGeom prst="roundRect">
            <a:avLst>
              <a:gd name="adj" fmla="val 2273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1"/>
          <p:cNvSpPr/>
          <p:nvPr/>
        </p:nvSpPr>
        <p:spPr>
          <a:xfrm>
            <a:off x="513000" y="423875"/>
            <a:ext cx="2116200" cy="2116200"/>
          </a:xfrm>
          <a:prstGeom prst="ellipse">
            <a:avLst/>
          </a:prstGeom>
          <a:solidFill>
            <a:schemeClr val="accent2"/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1"/>
          <p:cNvSpPr txBox="1">
            <a:spLocks noGrp="1"/>
          </p:cNvSpPr>
          <p:nvPr>
            <p:ph type="body" idx="1"/>
          </p:nvPr>
        </p:nvSpPr>
        <p:spPr>
          <a:xfrm>
            <a:off x="1400779" y="2540075"/>
            <a:ext cx="98288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/>
              <a:t>1. На передней стене класса-кабинета может быть расположен алфавит, таблицы по русскому языку и математике, экспонируемые постоянно.</a:t>
            </a:r>
          </a:p>
          <a:p>
            <a:pPr marL="0" lvl="0" indent="0">
              <a:buNone/>
            </a:pPr>
            <a:r>
              <a:rPr lang="ru-RU" sz="2000" dirty="0" smtClean="0"/>
              <a:t>2. </a:t>
            </a:r>
            <a:r>
              <a:rPr lang="ru-RU" sz="2000" dirty="0"/>
              <a:t>На боковой стене рекомендуется размещать экспозиционные щиты со сменной информацией и классный уголок.</a:t>
            </a:r>
          </a:p>
          <a:p>
            <a:pPr marL="0" lvl="0" indent="0">
              <a:buNone/>
            </a:pPr>
            <a:r>
              <a:rPr lang="ru-RU" sz="2000" dirty="0" smtClean="0"/>
              <a:t>3. </a:t>
            </a:r>
            <a:r>
              <a:rPr lang="ru-RU" sz="2000" dirty="0"/>
              <a:t>В застекленных секциях шкафов, расположенных по задней стене рекомендуется размещать дидактический наглядный материал по учебным предметам - русскому языку, чтению, математике, окружающему миру, природоведению и игровой материал.</a:t>
            </a:r>
            <a:endParaRPr sz="2000" dirty="0"/>
          </a:p>
        </p:txBody>
      </p:sp>
      <p:sp>
        <p:nvSpPr>
          <p:cNvPr id="1874" name="Google Shape;1874;p21"/>
          <p:cNvSpPr/>
          <p:nvPr/>
        </p:nvSpPr>
        <p:spPr>
          <a:xfrm>
            <a:off x="929100" y="981526"/>
            <a:ext cx="1284012" cy="9776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0</a:t>
            </a:r>
            <a:r>
              <a:rPr lang="ru-RU"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2</a:t>
            </a:r>
            <a:endParaRPr b="0" i="0" dirty="0">
              <a:ln>
                <a:noFill/>
              </a:ln>
              <a:solidFill>
                <a:srgbClr val="FFFFFF"/>
              </a:solidFill>
              <a:latin typeface="Nerko One"/>
            </a:endParaRPr>
          </a:p>
        </p:txBody>
      </p:sp>
      <p:grpSp>
        <p:nvGrpSpPr>
          <p:cNvPr id="1875" name="Google Shape;1875;p21"/>
          <p:cNvGrpSpPr/>
          <p:nvPr/>
        </p:nvGrpSpPr>
        <p:grpSpPr>
          <a:xfrm rot="10800000">
            <a:off x="289500" y="5699648"/>
            <a:ext cx="1228854" cy="981933"/>
            <a:chOff x="2648271" y="9656443"/>
            <a:chExt cx="1013404" cy="809708"/>
          </a:xfrm>
        </p:grpSpPr>
        <p:grpSp>
          <p:nvGrpSpPr>
            <p:cNvPr id="1876" name="Google Shape;1876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77" name="Google Shape;1877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81" name="Google Shape;1881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85" name="Google Shape;1885;p21"/>
          <p:cNvSpPr/>
          <p:nvPr/>
        </p:nvSpPr>
        <p:spPr>
          <a:xfrm>
            <a:off x="3331890" y="1324303"/>
            <a:ext cx="6191672" cy="6218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Информационная зона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grpSp>
        <p:nvGrpSpPr>
          <p:cNvPr id="1888" name="Google Shape;1888;p21"/>
          <p:cNvGrpSpPr/>
          <p:nvPr/>
        </p:nvGrpSpPr>
        <p:grpSpPr>
          <a:xfrm>
            <a:off x="10413206" y="5178622"/>
            <a:ext cx="1353549" cy="1353549"/>
            <a:chOff x="8255309" y="6784332"/>
            <a:chExt cx="981900" cy="981900"/>
          </a:xfrm>
        </p:grpSpPr>
        <p:sp>
          <p:nvSpPr>
            <p:cNvPr id="1889" name="Google Shape;1889;p21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1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91" name="Google Shape;1891;p21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92" name="Google Shape;1892;p21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1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1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5" name="Google Shape;1895;p21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96" name="Google Shape;1896;p21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1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8" name="Google Shape;1898;p21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081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1"/>
          <p:cNvSpPr/>
          <p:nvPr/>
        </p:nvSpPr>
        <p:spPr>
          <a:xfrm>
            <a:off x="513000" y="423875"/>
            <a:ext cx="2116200" cy="2116200"/>
          </a:xfrm>
          <a:prstGeom prst="ellipse">
            <a:avLst/>
          </a:prstGeom>
          <a:solidFill>
            <a:schemeClr val="accent3"/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1"/>
          <p:cNvSpPr/>
          <p:nvPr/>
        </p:nvSpPr>
        <p:spPr>
          <a:xfrm>
            <a:off x="1099272" y="3420675"/>
            <a:ext cx="10288710" cy="633740"/>
          </a:xfrm>
          <a:prstGeom prst="roundRect">
            <a:avLst>
              <a:gd name="adj" fmla="val 2273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1"/>
          <p:cNvSpPr txBox="1">
            <a:spLocks noGrp="1"/>
          </p:cNvSpPr>
          <p:nvPr>
            <p:ph type="body" idx="1"/>
          </p:nvPr>
        </p:nvSpPr>
        <p:spPr>
          <a:xfrm>
            <a:off x="1271529" y="3420675"/>
            <a:ext cx="98288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 smtClean="0"/>
              <a:t>Оставшееся место за партами можно использовать для некоторых подвижных игр.</a:t>
            </a:r>
            <a:endParaRPr sz="2000" dirty="0"/>
          </a:p>
        </p:txBody>
      </p:sp>
      <p:sp>
        <p:nvSpPr>
          <p:cNvPr id="1874" name="Google Shape;1874;p21"/>
          <p:cNvSpPr/>
          <p:nvPr/>
        </p:nvSpPr>
        <p:spPr>
          <a:xfrm>
            <a:off x="929100" y="981526"/>
            <a:ext cx="1284012" cy="9776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03</a:t>
            </a:r>
            <a:endParaRPr b="0" i="0" dirty="0">
              <a:ln>
                <a:noFill/>
              </a:ln>
              <a:solidFill>
                <a:srgbClr val="FFFFFF"/>
              </a:solidFill>
              <a:latin typeface="Nerko One"/>
            </a:endParaRPr>
          </a:p>
        </p:txBody>
      </p:sp>
      <p:grpSp>
        <p:nvGrpSpPr>
          <p:cNvPr id="1875" name="Google Shape;1875;p21"/>
          <p:cNvGrpSpPr/>
          <p:nvPr/>
        </p:nvGrpSpPr>
        <p:grpSpPr>
          <a:xfrm rot="10800000">
            <a:off x="289500" y="5699648"/>
            <a:ext cx="1228854" cy="981933"/>
            <a:chOff x="2648271" y="9656443"/>
            <a:chExt cx="1013404" cy="809708"/>
          </a:xfrm>
        </p:grpSpPr>
        <p:grpSp>
          <p:nvGrpSpPr>
            <p:cNvPr id="1876" name="Google Shape;1876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77" name="Google Shape;1877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81" name="Google Shape;1881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85" name="Google Shape;1885;p21"/>
          <p:cNvSpPr/>
          <p:nvPr/>
        </p:nvSpPr>
        <p:spPr>
          <a:xfrm>
            <a:off x="2779799" y="2268165"/>
            <a:ext cx="5432547" cy="6218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Двигательная зона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grpSp>
        <p:nvGrpSpPr>
          <p:cNvPr id="1888" name="Google Shape;1888;p21"/>
          <p:cNvGrpSpPr/>
          <p:nvPr/>
        </p:nvGrpSpPr>
        <p:grpSpPr>
          <a:xfrm>
            <a:off x="10413206" y="5178622"/>
            <a:ext cx="1353549" cy="1353549"/>
            <a:chOff x="8255309" y="6784332"/>
            <a:chExt cx="981900" cy="981900"/>
          </a:xfrm>
        </p:grpSpPr>
        <p:sp>
          <p:nvSpPr>
            <p:cNvPr id="1889" name="Google Shape;1889;p21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1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91" name="Google Shape;1891;p21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92" name="Google Shape;1892;p21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1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1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5" name="Google Shape;1895;p21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96" name="Google Shape;1896;p21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1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8" name="Google Shape;1898;p21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28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1"/>
          <p:cNvSpPr/>
          <p:nvPr/>
        </p:nvSpPr>
        <p:spPr>
          <a:xfrm>
            <a:off x="513000" y="423875"/>
            <a:ext cx="2116200" cy="2116200"/>
          </a:xfrm>
          <a:prstGeom prst="ellipse">
            <a:avLst/>
          </a:prstGeom>
          <a:solidFill>
            <a:schemeClr val="accent4"/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1"/>
          <p:cNvSpPr/>
          <p:nvPr/>
        </p:nvSpPr>
        <p:spPr>
          <a:xfrm>
            <a:off x="1099272" y="3420674"/>
            <a:ext cx="6647249" cy="1410117"/>
          </a:xfrm>
          <a:prstGeom prst="roundRect">
            <a:avLst>
              <a:gd name="adj" fmla="val 227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1"/>
          <p:cNvSpPr txBox="1">
            <a:spLocks noGrp="1"/>
          </p:cNvSpPr>
          <p:nvPr>
            <p:ph type="body" idx="1"/>
          </p:nvPr>
        </p:nvSpPr>
        <p:spPr>
          <a:xfrm>
            <a:off x="1271530" y="3420675"/>
            <a:ext cx="640598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 smtClean="0"/>
              <a:t>Она представлена различными растениями, шкафом, на котором стоят эти растения, маленьким аквариумом и стендом о погоде</a:t>
            </a:r>
            <a:endParaRPr sz="2000" dirty="0"/>
          </a:p>
        </p:txBody>
      </p:sp>
      <p:sp>
        <p:nvSpPr>
          <p:cNvPr id="1874" name="Google Shape;1874;p21"/>
          <p:cNvSpPr/>
          <p:nvPr/>
        </p:nvSpPr>
        <p:spPr>
          <a:xfrm>
            <a:off x="929100" y="981526"/>
            <a:ext cx="1284012" cy="9776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0</a:t>
            </a:r>
            <a:r>
              <a:rPr lang="ru-RU" b="0" i="0" dirty="0" smtClean="0">
                <a:ln>
                  <a:noFill/>
                </a:ln>
                <a:solidFill>
                  <a:srgbClr val="FFFFFF"/>
                </a:solidFill>
                <a:latin typeface="Nerko One"/>
              </a:rPr>
              <a:t>4</a:t>
            </a:r>
            <a:endParaRPr b="0" i="0" dirty="0">
              <a:ln>
                <a:noFill/>
              </a:ln>
              <a:solidFill>
                <a:srgbClr val="FFFFFF"/>
              </a:solidFill>
              <a:latin typeface="Nerko One"/>
            </a:endParaRPr>
          </a:p>
        </p:txBody>
      </p:sp>
      <p:grpSp>
        <p:nvGrpSpPr>
          <p:cNvPr id="1875" name="Google Shape;1875;p21"/>
          <p:cNvGrpSpPr/>
          <p:nvPr/>
        </p:nvGrpSpPr>
        <p:grpSpPr>
          <a:xfrm rot="10800000">
            <a:off x="289500" y="5699648"/>
            <a:ext cx="1228854" cy="981933"/>
            <a:chOff x="2648271" y="9656443"/>
            <a:chExt cx="1013404" cy="809708"/>
          </a:xfrm>
        </p:grpSpPr>
        <p:grpSp>
          <p:nvGrpSpPr>
            <p:cNvPr id="1876" name="Google Shape;1876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77" name="Google Shape;1877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1"/>
            <p:cNvGrpSpPr/>
            <p:nvPr/>
          </p:nvGrpSpPr>
          <p:grpSpPr>
            <a:xfrm>
              <a:off x="2648271" y="9656443"/>
              <a:ext cx="1013404" cy="809708"/>
              <a:chOff x="7599616" y="6333848"/>
              <a:chExt cx="656010" cy="524151"/>
            </a:xfrm>
          </p:grpSpPr>
          <p:sp>
            <p:nvSpPr>
              <p:cNvPr id="1881" name="Google Shape;1881;p21"/>
              <p:cNvSpPr/>
              <p:nvPr/>
            </p:nvSpPr>
            <p:spPr>
              <a:xfrm>
                <a:off x="7731380" y="6333848"/>
                <a:ext cx="184065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184065" h="177640" extrusionOk="0">
                    <a:moveTo>
                      <a:pt x="144020" y="173923"/>
                    </a:moveTo>
                    <a:lnTo>
                      <a:pt x="96966" y="150968"/>
                    </a:lnTo>
                    <a:cubicBezTo>
                      <a:pt x="94985" y="149862"/>
                      <a:pt x="92566" y="149862"/>
                      <a:pt x="90585" y="150968"/>
                    </a:cubicBezTo>
                    <a:lnTo>
                      <a:pt x="45055" y="176685"/>
                    </a:lnTo>
                    <a:cubicBezTo>
                      <a:pt x="41826" y="178571"/>
                      <a:pt x="37692" y="177485"/>
                      <a:pt x="35806" y="174256"/>
                    </a:cubicBezTo>
                    <a:cubicBezTo>
                      <a:pt x="35025" y="172923"/>
                      <a:pt x="34730" y="171361"/>
                      <a:pt x="34959" y="169827"/>
                    </a:cubicBezTo>
                    <a:lnTo>
                      <a:pt x="42198" y="117916"/>
                    </a:lnTo>
                    <a:cubicBezTo>
                      <a:pt x="42541" y="115716"/>
                      <a:pt x="41750" y="113496"/>
                      <a:pt x="40102" y="112010"/>
                    </a:cubicBezTo>
                    <a:lnTo>
                      <a:pt x="2002" y="76577"/>
                    </a:lnTo>
                    <a:cubicBezTo>
                      <a:pt x="-779" y="74091"/>
                      <a:pt x="-1017" y="69814"/>
                      <a:pt x="1469" y="67024"/>
                    </a:cubicBezTo>
                    <a:cubicBezTo>
                      <a:pt x="2507" y="65871"/>
                      <a:pt x="3898" y="65109"/>
                      <a:pt x="5431" y="64862"/>
                    </a:cubicBezTo>
                    <a:lnTo>
                      <a:pt x="56961" y="55337"/>
                    </a:lnTo>
                    <a:cubicBezTo>
                      <a:pt x="59162" y="54889"/>
                      <a:pt x="61019" y="53441"/>
                      <a:pt x="62010" y="51431"/>
                    </a:cubicBezTo>
                    <a:lnTo>
                      <a:pt x="83726" y="3806"/>
                    </a:lnTo>
                    <a:cubicBezTo>
                      <a:pt x="85346" y="444"/>
                      <a:pt x="89384" y="-975"/>
                      <a:pt x="92747" y="634"/>
                    </a:cubicBezTo>
                    <a:cubicBezTo>
                      <a:pt x="94137" y="1301"/>
                      <a:pt x="95252" y="2425"/>
                      <a:pt x="95919" y="3806"/>
                    </a:cubicBezTo>
                    <a:lnTo>
                      <a:pt x="120493" y="50003"/>
                    </a:lnTo>
                    <a:cubicBezTo>
                      <a:pt x="121550" y="51984"/>
                      <a:pt x="123503" y="53336"/>
                      <a:pt x="125732" y="53622"/>
                    </a:cubicBezTo>
                    <a:lnTo>
                      <a:pt x="177834" y="59528"/>
                    </a:lnTo>
                    <a:cubicBezTo>
                      <a:pt x="181586" y="60013"/>
                      <a:pt x="184244" y="63452"/>
                      <a:pt x="183758" y="67205"/>
                    </a:cubicBezTo>
                    <a:cubicBezTo>
                      <a:pt x="183577" y="68652"/>
                      <a:pt x="182930" y="69996"/>
                      <a:pt x="181929" y="71053"/>
                    </a:cubicBezTo>
                    <a:lnTo>
                      <a:pt x="145544" y="109153"/>
                    </a:lnTo>
                    <a:cubicBezTo>
                      <a:pt x="144020" y="110753"/>
                      <a:pt x="143353" y="112982"/>
                      <a:pt x="143734" y="115153"/>
                    </a:cubicBezTo>
                    <a:lnTo>
                      <a:pt x="154212" y="166589"/>
                    </a:lnTo>
                    <a:cubicBezTo>
                      <a:pt x="155002" y="170294"/>
                      <a:pt x="152640" y="173932"/>
                      <a:pt x="148935" y="174723"/>
                    </a:cubicBezTo>
                    <a:cubicBezTo>
                      <a:pt x="147249" y="175085"/>
                      <a:pt x="145496" y="174799"/>
                      <a:pt x="144020" y="173923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8029455" y="6491680"/>
                <a:ext cx="226171" cy="217590"/>
              </a:xfrm>
              <a:custGeom>
                <a:avLst/>
                <a:gdLst/>
                <a:ahLst/>
                <a:cxnLst/>
                <a:rect l="l" t="t" r="r" b="b"/>
                <a:pathLst>
                  <a:path w="226171" h="217590" extrusionOk="0">
                    <a:moveTo>
                      <a:pt x="177890" y="213450"/>
                    </a:moveTo>
                    <a:lnTo>
                      <a:pt x="119979" y="184875"/>
                    </a:lnTo>
                    <a:cubicBezTo>
                      <a:pt x="117568" y="183589"/>
                      <a:pt x="114673" y="183589"/>
                      <a:pt x="112264" y="184875"/>
                    </a:cubicBezTo>
                    <a:lnTo>
                      <a:pt x="56161" y="216498"/>
                    </a:lnTo>
                    <a:cubicBezTo>
                      <a:pt x="52113" y="218755"/>
                      <a:pt x="47017" y="217298"/>
                      <a:pt x="44760" y="213259"/>
                    </a:cubicBezTo>
                    <a:cubicBezTo>
                      <a:pt x="43874" y="211668"/>
                      <a:pt x="43531" y="209830"/>
                      <a:pt x="43779" y="208020"/>
                    </a:cubicBezTo>
                    <a:lnTo>
                      <a:pt x="52732" y="144298"/>
                    </a:lnTo>
                    <a:cubicBezTo>
                      <a:pt x="53113" y="141584"/>
                      <a:pt x="52151" y="138850"/>
                      <a:pt x="50160" y="136964"/>
                    </a:cubicBezTo>
                    <a:lnTo>
                      <a:pt x="2535" y="93435"/>
                    </a:lnTo>
                    <a:cubicBezTo>
                      <a:pt x="-884" y="90396"/>
                      <a:pt x="-1199" y="85158"/>
                      <a:pt x="1830" y="81738"/>
                    </a:cubicBezTo>
                    <a:cubicBezTo>
                      <a:pt x="3107" y="80300"/>
                      <a:pt x="4831" y="79357"/>
                      <a:pt x="6726" y="79052"/>
                    </a:cubicBezTo>
                    <a:lnTo>
                      <a:pt x="70163" y="67907"/>
                    </a:lnTo>
                    <a:cubicBezTo>
                      <a:pt x="72868" y="67441"/>
                      <a:pt x="75154" y="65650"/>
                      <a:pt x="76259" y="63145"/>
                    </a:cubicBezTo>
                    <a:lnTo>
                      <a:pt x="103024" y="4567"/>
                    </a:lnTo>
                    <a:cubicBezTo>
                      <a:pt x="105120" y="432"/>
                      <a:pt x="110158" y="-1215"/>
                      <a:pt x="114292" y="880"/>
                    </a:cubicBezTo>
                    <a:cubicBezTo>
                      <a:pt x="115883" y="1680"/>
                      <a:pt x="117169" y="2976"/>
                      <a:pt x="117978" y="4567"/>
                    </a:cubicBezTo>
                    <a:lnTo>
                      <a:pt x="148172" y="61717"/>
                    </a:lnTo>
                    <a:cubicBezTo>
                      <a:pt x="149497" y="64117"/>
                      <a:pt x="151916" y="65717"/>
                      <a:pt x="154649" y="66003"/>
                    </a:cubicBezTo>
                    <a:lnTo>
                      <a:pt x="218562" y="73337"/>
                    </a:lnTo>
                    <a:cubicBezTo>
                      <a:pt x="223153" y="73899"/>
                      <a:pt x="226421" y="78090"/>
                      <a:pt x="225858" y="82681"/>
                    </a:cubicBezTo>
                    <a:cubicBezTo>
                      <a:pt x="225639" y="84462"/>
                      <a:pt x="224849" y="86129"/>
                      <a:pt x="223610" y="87434"/>
                    </a:cubicBezTo>
                    <a:lnTo>
                      <a:pt x="178939" y="133821"/>
                    </a:lnTo>
                    <a:cubicBezTo>
                      <a:pt x="177014" y="135773"/>
                      <a:pt x="176186" y="138564"/>
                      <a:pt x="176747" y="141250"/>
                    </a:cubicBezTo>
                    <a:lnTo>
                      <a:pt x="189511" y="204306"/>
                    </a:lnTo>
                    <a:cubicBezTo>
                      <a:pt x="190320" y="208859"/>
                      <a:pt x="187282" y="213211"/>
                      <a:pt x="182729" y="214031"/>
                    </a:cubicBezTo>
                    <a:cubicBezTo>
                      <a:pt x="181091" y="214317"/>
                      <a:pt x="179415" y="214117"/>
                      <a:pt x="177890" y="213450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599616" y="6633888"/>
                <a:ext cx="223722" cy="224111"/>
              </a:xfrm>
              <a:custGeom>
                <a:avLst/>
                <a:gdLst/>
                <a:ahLst/>
                <a:cxnLst/>
                <a:rect l="l" t="t" r="r" b="b"/>
                <a:pathLst>
                  <a:path w="223722" h="224111" extrusionOk="0">
                    <a:moveTo>
                      <a:pt x="150530" y="222022"/>
                    </a:moveTo>
                    <a:lnTo>
                      <a:pt x="99095" y="183351"/>
                    </a:lnTo>
                    <a:cubicBezTo>
                      <a:pt x="96895" y="181674"/>
                      <a:pt x="93999" y="181207"/>
                      <a:pt x="91380" y="182112"/>
                    </a:cubicBezTo>
                    <a:lnTo>
                      <a:pt x="30325" y="202591"/>
                    </a:lnTo>
                    <a:cubicBezTo>
                      <a:pt x="26000" y="204077"/>
                      <a:pt x="21286" y="201771"/>
                      <a:pt x="19800" y="197438"/>
                    </a:cubicBezTo>
                    <a:cubicBezTo>
                      <a:pt x="19180" y="195647"/>
                      <a:pt x="19200" y="193704"/>
                      <a:pt x="19847" y="191923"/>
                    </a:cubicBezTo>
                    <a:lnTo>
                      <a:pt x="40707" y="131058"/>
                    </a:lnTo>
                    <a:cubicBezTo>
                      <a:pt x="41612" y="128439"/>
                      <a:pt x="41145" y="125543"/>
                      <a:pt x="39469" y="123343"/>
                    </a:cubicBezTo>
                    <a:lnTo>
                      <a:pt x="1369" y="71622"/>
                    </a:lnTo>
                    <a:cubicBezTo>
                      <a:pt x="-1365" y="67888"/>
                      <a:pt x="-556" y="62640"/>
                      <a:pt x="3179" y="59906"/>
                    </a:cubicBezTo>
                    <a:cubicBezTo>
                      <a:pt x="4645" y="58840"/>
                      <a:pt x="6417" y="58268"/>
                      <a:pt x="8227" y="58287"/>
                    </a:cubicBezTo>
                    <a:lnTo>
                      <a:pt x="72616" y="59335"/>
                    </a:lnTo>
                    <a:cubicBezTo>
                      <a:pt x="75378" y="59411"/>
                      <a:pt x="77997" y="58087"/>
                      <a:pt x="79569" y="55811"/>
                    </a:cubicBezTo>
                    <a:lnTo>
                      <a:pt x="116907" y="3423"/>
                    </a:lnTo>
                    <a:cubicBezTo>
                      <a:pt x="119631" y="-320"/>
                      <a:pt x="124870" y="-1149"/>
                      <a:pt x="128613" y="1575"/>
                    </a:cubicBezTo>
                    <a:cubicBezTo>
                      <a:pt x="130061" y="2623"/>
                      <a:pt x="131128" y="4109"/>
                      <a:pt x="131671" y="5804"/>
                    </a:cubicBezTo>
                    <a:lnTo>
                      <a:pt x="150721" y="67336"/>
                    </a:lnTo>
                    <a:cubicBezTo>
                      <a:pt x="151549" y="69964"/>
                      <a:pt x="153616" y="72032"/>
                      <a:pt x="156245" y="72860"/>
                    </a:cubicBezTo>
                    <a:lnTo>
                      <a:pt x="217586" y="91910"/>
                    </a:lnTo>
                    <a:cubicBezTo>
                      <a:pt x="221968" y="93235"/>
                      <a:pt x="224444" y="97863"/>
                      <a:pt x="223110" y="102245"/>
                    </a:cubicBezTo>
                    <a:cubicBezTo>
                      <a:pt x="222568" y="104045"/>
                      <a:pt x="221425" y="105607"/>
                      <a:pt x="219872" y="106674"/>
                    </a:cubicBezTo>
                    <a:lnTo>
                      <a:pt x="167199" y="143726"/>
                    </a:lnTo>
                    <a:cubicBezTo>
                      <a:pt x="164980" y="145308"/>
                      <a:pt x="163665" y="147860"/>
                      <a:pt x="163675" y="150585"/>
                    </a:cubicBezTo>
                    <a:lnTo>
                      <a:pt x="164246" y="214973"/>
                    </a:lnTo>
                    <a:cubicBezTo>
                      <a:pt x="164704" y="219526"/>
                      <a:pt x="161379" y="223584"/>
                      <a:pt x="156826" y="224041"/>
                    </a:cubicBezTo>
                    <a:cubicBezTo>
                      <a:pt x="154540" y="224270"/>
                      <a:pt x="152254" y="223536"/>
                      <a:pt x="150530" y="222022"/>
                    </a:cubicBezTo>
                    <a:close/>
                  </a:path>
                </a:pathLst>
              </a:custGeom>
              <a:solidFill>
                <a:srgbClr val="FDCA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85" name="Google Shape;1885;p21"/>
          <p:cNvSpPr/>
          <p:nvPr/>
        </p:nvSpPr>
        <p:spPr>
          <a:xfrm>
            <a:off x="2779800" y="2268165"/>
            <a:ext cx="3914298" cy="6218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Nerko One"/>
              </a:rPr>
              <a:t>Зелёная зона</a:t>
            </a:r>
            <a:endParaRPr b="0" i="0" dirty="0">
              <a:ln>
                <a:noFill/>
              </a:ln>
              <a:solidFill>
                <a:schemeClr val="dk1"/>
              </a:solidFill>
              <a:latin typeface="Nerko One"/>
            </a:endParaRPr>
          </a:p>
        </p:txBody>
      </p:sp>
      <p:grpSp>
        <p:nvGrpSpPr>
          <p:cNvPr id="1888" name="Google Shape;1888;p21"/>
          <p:cNvGrpSpPr/>
          <p:nvPr/>
        </p:nvGrpSpPr>
        <p:grpSpPr>
          <a:xfrm>
            <a:off x="10413206" y="5178622"/>
            <a:ext cx="1353549" cy="1353549"/>
            <a:chOff x="8255309" y="6784332"/>
            <a:chExt cx="981900" cy="981900"/>
          </a:xfrm>
        </p:grpSpPr>
        <p:sp>
          <p:nvSpPr>
            <p:cNvPr id="1889" name="Google Shape;1889;p21"/>
            <p:cNvSpPr/>
            <p:nvPr/>
          </p:nvSpPr>
          <p:spPr>
            <a:xfrm rot="757580">
              <a:off x="8335218" y="6864242"/>
              <a:ext cx="822081" cy="82208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1"/>
            <p:cNvGrpSpPr/>
            <p:nvPr/>
          </p:nvGrpSpPr>
          <p:grpSpPr>
            <a:xfrm>
              <a:off x="8255329" y="6784352"/>
              <a:ext cx="981843" cy="981843"/>
              <a:chOff x="1387100" y="17486"/>
              <a:chExt cx="1321102" cy="1321102"/>
            </a:xfrm>
          </p:grpSpPr>
          <p:grpSp>
            <p:nvGrpSpPr>
              <p:cNvPr id="1891" name="Google Shape;1891;p21"/>
              <p:cNvGrpSpPr/>
              <p:nvPr/>
            </p:nvGrpSpPr>
            <p:grpSpPr>
              <a:xfrm>
                <a:off x="1387100" y="17486"/>
                <a:ext cx="1321102" cy="1321102"/>
                <a:chOff x="1387100" y="17486"/>
                <a:chExt cx="1321102" cy="1321102"/>
              </a:xfrm>
            </p:grpSpPr>
            <p:sp>
              <p:nvSpPr>
                <p:cNvPr id="1892" name="Google Shape;1892;p21"/>
                <p:cNvSpPr/>
                <p:nvPr/>
              </p:nvSpPr>
              <p:spPr>
                <a:xfrm rot="-2700000">
                  <a:off x="1580571" y="210957"/>
                  <a:ext cx="934160" cy="93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41" h="933641" extrusionOk="0">
                      <a:moveTo>
                        <a:pt x="933642" y="466821"/>
                      </a:moveTo>
                      <a:cubicBezTo>
                        <a:pt x="933642" y="724639"/>
                        <a:pt x="724639" y="933642"/>
                        <a:pt x="466821" y="933642"/>
                      </a:cubicBezTo>
                      <a:cubicBezTo>
                        <a:pt x="209003" y="933642"/>
                        <a:pt x="0" y="724639"/>
                        <a:pt x="0" y="466821"/>
                      </a:cubicBezTo>
                      <a:cubicBezTo>
                        <a:pt x="0" y="209003"/>
                        <a:pt x="209003" y="0"/>
                        <a:pt x="466821" y="0"/>
                      </a:cubicBezTo>
                      <a:cubicBezTo>
                        <a:pt x="724639" y="0"/>
                        <a:pt x="933642" y="209003"/>
                        <a:pt x="933642" y="466821"/>
                      </a:cubicBezTo>
                      <a:close/>
                    </a:path>
                  </a:pathLst>
                </a:custGeom>
                <a:solidFill>
                  <a:srgbClr val="FFD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21"/>
                <p:cNvSpPr/>
                <p:nvPr/>
              </p:nvSpPr>
              <p:spPr>
                <a:xfrm>
                  <a:off x="1601002" y="359142"/>
                  <a:ext cx="913541" cy="785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541" h="785773" extrusionOk="0">
                      <a:moveTo>
                        <a:pt x="788068" y="0"/>
                      </a:moveTo>
                      <a:cubicBezTo>
                        <a:pt x="813335" y="82416"/>
                        <a:pt x="816343" y="172653"/>
                        <a:pt x="791678" y="262288"/>
                      </a:cubicBezTo>
                      <a:cubicBezTo>
                        <a:pt x="723098" y="510741"/>
                        <a:pt x="465622" y="656924"/>
                        <a:pt x="217170" y="588344"/>
                      </a:cubicBezTo>
                      <a:cubicBezTo>
                        <a:pt x="130543" y="564281"/>
                        <a:pt x="57150" y="517960"/>
                        <a:pt x="0" y="456598"/>
                      </a:cubicBezTo>
                      <a:cubicBezTo>
                        <a:pt x="45720" y="603384"/>
                        <a:pt x="162426" y="724903"/>
                        <a:pt x="321845" y="768818"/>
                      </a:cubicBezTo>
                      <a:cubicBezTo>
                        <a:pt x="570297" y="837398"/>
                        <a:pt x="827773" y="691816"/>
                        <a:pt x="896353" y="442762"/>
                      </a:cubicBezTo>
                      <a:cubicBezTo>
                        <a:pt x="941471" y="280336"/>
                        <a:pt x="895150" y="114300"/>
                        <a:pt x="788068" y="0"/>
                      </a:cubicBezTo>
                      <a:close/>
                    </a:path>
                  </a:pathLst>
                </a:custGeom>
                <a:solidFill>
                  <a:srgbClr val="FDC45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1"/>
                <p:cNvSpPr/>
                <p:nvPr/>
              </p:nvSpPr>
              <p:spPr>
                <a:xfrm>
                  <a:off x="1611704" y="244714"/>
                  <a:ext cx="853766" cy="59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66" h="596894" extrusionOk="0">
                      <a:moveTo>
                        <a:pt x="33814" y="373709"/>
                      </a:moveTo>
                      <a:cubicBezTo>
                        <a:pt x="97582" y="142703"/>
                        <a:pt x="336409" y="7347"/>
                        <a:pt x="567415" y="71115"/>
                      </a:cubicBezTo>
                      <a:cubicBezTo>
                        <a:pt x="702169" y="108413"/>
                        <a:pt x="804437" y="205267"/>
                        <a:pt x="853767" y="325583"/>
                      </a:cubicBezTo>
                      <a:cubicBezTo>
                        <a:pt x="816469" y="180602"/>
                        <a:pt x="703973" y="58482"/>
                        <a:pt x="549368" y="15769"/>
                      </a:cubicBezTo>
                      <a:cubicBezTo>
                        <a:pt x="318361" y="-47998"/>
                        <a:pt x="79534" y="87357"/>
                        <a:pt x="15767" y="318364"/>
                      </a:cubicBezTo>
                      <a:cubicBezTo>
                        <a:pt x="-10702" y="414015"/>
                        <a:pt x="-2882" y="511471"/>
                        <a:pt x="32010" y="596895"/>
                      </a:cubicBezTo>
                      <a:cubicBezTo>
                        <a:pt x="13361" y="525908"/>
                        <a:pt x="12759" y="449508"/>
                        <a:pt x="33814" y="373709"/>
                      </a:cubicBezTo>
                      <a:close/>
                    </a:path>
                  </a:pathLst>
                </a:custGeom>
                <a:solidFill>
                  <a:srgbClr val="FFD7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5" name="Google Shape;1895;p21"/>
              <p:cNvGrpSpPr/>
              <p:nvPr/>
            </p:nvGrpSpPr>
            <p:grpSpPr>
              <a:xfrm>
                <a:off x="1875282" y="466741"/>
                <a:ext cx="404681" cy="204704"/>
                <a:chOff x="1875282" y="466741"/>
                <a:chExt cx="404681" cy="204704"/>
              </a:xfrm>
            </p:grpSpPr>
            <p:sp>
              <p:nvSpPr>
                <p:cNvPr id="1896" name="Google Shape;1896;p21"/>
                <p:cNvSpPr/>
                <p:nvPr/>
              </p:nvSpPr>
              <p:spPr>
                <a:xfrm>
                  <a:off x="1875282" y="46674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374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1"/>
                <p:cNvSpPr/>
                <p:nvPr/>
              </p:nvSpPr>
              <p:spPr>
                <a:xfrm>
                  <a:off x="2206752" y="558181"/>
                  <a:ext cx="73211" cy="113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11" h="113264" extrusionOk="0">
                      <a:moveTo>
                        <a:pt x="69823" y="65656"/>
                      </a:moveTo>
                      <a:cubicBezTo>
                        <a:pt x="61401" y="96336"/>
                        <a:pt x="39744" y="117392"/>
                        <a:pt x="21095" y="112579"/>
                      </a:cubicBezTo>
                      <a:cubicBezTo>
                        <a:pt x="3048" y="107766"/>
                        <a:pt x="-5374" y="78289"/>
                        <a:pt x="3649" y="47608"/>
                      </a:cubicBezTo>
                      <a:cubicBezTo>
                        <a:pt x="12071" y="16928"/>
                        <a:pt x="33728" y="-4127"/>
                        <a:pt x="52377" y="685"/>
                      </a:cubicBezTo>
                      <a:cubicBezTo>
                        <a:pt x="70424" y="5498"/>
                        <a:pt x="78245" y="34975"/>
                        <a:pt x="69823" y="65656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8" name="Google Shape;1898;p21"/>
              <p:cNvSpPr/>
              <p:nvPr/>
            </p:nvSpPr>
            <p:spPr>
              <a:xfrm>
                <a:off x="1729509" y="637072"/>
                <a:ext cx="609028" cy="365251"/>
              </a:xfrm>
              <a:custGeom>
                <a:avLst/>
                <a:gdLst/>
                <a:ahLst/>
                <a:cxnLst/>
                <a:rect l="l" t="t" r="r" b="b"/>
                <a:pathLst>
                  <a:path w="609028" h="365251" extrusionOk="0">
                    <a:moveTo>
                      <a:pt x="3840" y="0"/>
                    </a:moveTo>
                    <a:cubicBezTo>
                      <a:pt x="-20824" y="156410"/>
                      <a:pt x="75428" y="310415"/>
                      <a:pt x="231839" y="353728"/>
                    </a:cubicBezTo>
                    <a:cubicBezTo>
                      <a:pt x="388249" y="397042"/>
                      <a:pt x="550074" y="314626"/>
                      <a:pt x="609029" y="167239"/>
                    </a:cubicBezTo>
                    <a:lnTo>
                      <a:pt x="3840" y="0"/>
                    </a:lnTo>
                    <a:close/>
                  </a:path>
                </a:pathLst>
              </a:custGeom>
              <a:solidFill>
                <a:srgbClr val="6953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1774858" y="844381"/>
                <a:ext cx="409073" cy="158011"/>
              </a:xfrm>
              <a:custGeom>
                <a:avLst/>
                <a:gdLst/>
                <a:ahLst/>
                <a:cxnLst/>
                <a:rect l="l" t="t" r="r" b="b"/>
                <a:pathLst>
                  <a:path w="409073" h="158011" extrusionOk="0">
                    <a:moveTo>
                      <a:pt x="0" y="5649"/>
                    </a:moveTo>
                    <a:cubicBezTo>
                      <a:pt x="40306" y="72425"/>
                      <a:pt x="105276" y="124160"/>
                      <a:pt x="185888" y="146419"/>
                    </a:cubicBezTo>
                    <a:cubicBezTo>
                      <a:pt x="263492" y="168076"/>
                      <a:pt x="341697" y="158450"/>
                      <a:pt x="409074" y="125364"/>
                    </a:cubicBezTo>
                    <a:lnTo>
                      <a:pt x="407871" y="118145"/>
                    </a:lnTo>
                    <a:cubicBezTo>
                      <a:pt x="232210" y="-37063"/>
                      <a:pt x="3610" y="5048"/>
                      <a:pt x="0" y="5649"/>
                    </a:cubicBezTo>
                    <a:close/>
                  </a:path>
                </a:pathLst>
              </a:custGeom>
              <a:solidFill>
                <a:srgbClr val="F066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35074" r="17514" b="4616"/>
          <a:stretch/>
        </p:blipFill>
        <p:spPr bwMode="auto">
          <a:xfrm>
            <a:off x="7842534" y="2185557"/>
            <a:ext cx="4123426" cy="296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268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3B3331"/>
      </a:dk1>
      <a:lt1>
        <a:srgbClr val="F3F3F3"/>
      </a:lt1>
      <a:dk2>
        <a:srgbClr val="434343"/>
      </a:dk2>
      <a:lt2>
        <a:srgbClr val="D9D9D9"/>
      </a:lt2>
      <a:accent1>
        <a:srgbClr val="FDCA5C"/>
      </a:accent1>
      <a:accent2>
        <a:srgbClr val="89DBFF"/>
      </a:accent2>
      <a:accent3>
        <a:srgbClr val="FE6465"/>
      </a:accent3>
      <a:accent4>
        <a:srgbClr val="B686F4"/>
      </a:accent4>
      <a:accent5>
        <a:srgbClr val="F59E2A"/>
      </a:accent5>
      <a:accent6>
        <a:srgbClr val="A0E61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475</Words>
  <Application>Microsoft Office PowerPoint</Application>
  <PresentationFormat>Произвольный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Nerko One</vt:lpstr>
      <vt:lpstr>Aldrich</vt:lpstr>
      <vt:lpstr>Happy Monkey</vt:lpstr>
      <vt:lpstr>Century</vt:lpstr>
      <vt:lpstr>Calibri</vt:lpstr>
      <vt:lpstr>Abril Fatface</vt:lpstr>
      <vt:lpstr>SlidesMania</vt:lpstr>
      <vt:lpstr>Презентация PowerPoint</vt:lpstr>
      <vt:lpstr>Презентация PowerPoint</vt:lpstr>
      <vt:lpstr>Предметно – развивающая среда способствует развитию творческого воображения детей; формированию культуры взаимоотношений.</vt:lpstr>
      <vt:lpstr>Презентация PowerPoint</vt:lpstr>
      <vt:lpstr>01 | Учебная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Настя</cp:lastModifiedBy>
  <cp:revision>6</cp:revision>
  <dcterms:modified xsi:type="dcterms:W3CDTF">2023-12-22T04:39:23Z</dcterms:modified>
</cp:coreProperties>
</file>